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6" r:id="rId3"/>
    <p:sldId id="294" r:id="rId5"/>
    <p:sldId id="285" r:id="rId6"/>
    <p:sldId id="295" r:id="rId7"/>
    <p:sldId id="2357" r:id="rId8"/>
    <p:sldId id="2336" r:id="rId9"/>
    <p:sldId id="2359" r:id="rId10"/>
    <p:sldId id="2358" r:id="rId11"/>
    <p:sldId id="2381" r:id="rId12"/>
    <p:sldId id="2382" r:id="rId13"/>
    <p:sldId id="284" r:id="rId14"/>
    <p:sldId id="2390" r:id="rId15"/>
    <p:sldId id="2393" r:id="rId16"/>
    <p:sldId id="2392" r:id="rId17"/>
    <p:sldId id="2394" r:id="rId18"/>
    <p:sldId id="2391" r:id="rId19"/>
    <p:sldId id="2389" r:id="rId20"/>
    <p:sldId id="2395" r:id="rId21"/>
    <p:sldId id="279" r:id="rId22"/>
    <p:sldId id="276" r:id="rId23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7E46"/>
    <a:srgbClr val="343D46"/>
    <a:srgbClr val="48516B"/>
    <a:srgbClr val="75BDA7"/>
    <a:srgbClr val="A1CDCE"/>
    <a:srgbClr val="248C8D"/>
    <a:srgbClr val="32AEC6"/>
    <a:srgbClr val="98B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1374" y="930"/>
      </p:cViewPr>
      <p:guideLst>
        <p:guide orient="horz" pos="2160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8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077D377-69E2-49AA-ACE5-DFAA1AE175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62AFC9A-BD39-46A0-83E9-AA2AB2CAEBF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FC9A-BD39-46A0-83E9-AA2AB2CAEB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D40B2-B05B-F84A-AF1B-1A6CDB4DD80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FC9A-BD39-46A0-83E9-AA2AB2CAEB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FC9A-BD39-46A0-83E9-AA2AB2CAEB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10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8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19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410201" y="-1"/>
            <a:ext cx="6781799" cy="6858000"/>
          </a:xfrm>
          <a:custGeom>
            <a:avLst/>
            <a:gdLst>
              <a:gd name="connsiteX0" fmla="*/ 3163663 w 6781799"/>
              <a:gd name="connsiteY0" fmla="*/ 0 h 6858000"/>
              <a:gd name="connsiteX1" fmla="*/ 6781799 w 6781799"/>
              <a:gd name="connsiteY1" fmla="*/ 0 h 6858000"/>
              <a:gd name="connsiteX2" fmla="*/ 6781799 w 6781799"/>
              <a:gd name="connsiteY2" fmla="*/ 6858000 h 6858000"/>
              <a:gd name="connsiteX3" fmla="*/ 0 w 67817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799" h="6858000">
                <a:moveTo>
                  <a:pt x="3163663" y="0"/>
                </a:moveTo>
                <a:lnTo>
                  <a:pt x="6781799" y="0"/>
                </a:lnTo>
                <a:lnTo>
                  <a:pt x="67817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3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4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1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680790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238461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3680790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38461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20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21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647461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622156" y="1776318"/>
            <a:ext cx="2947686" cy="3419316"/>
          </a:xfrm>
          <a:custGeom>
            <a:avLst/>
            <a:gdLst>
              <a:gd name="connsiteX0" fmla="*/ 1473843 w 2947686"/>
              <a:gd name="connsiteY0" fmla="*/ 0 h 3419316"/>
              <a:gd name="connsiteX1" fmla="*/ 2947686 w 2947686"/>
              <a:gd name="connsiteY1" fmla="*/ 736922 h 3419316"/>
              <a:gd name="connsiteX2" fmla="*/ 2947686 w 2947686"/>
              <a:gd name="connsiteY2" fmla="*/ 2682394 h 3419316"/>
              <a:gd name="connsiteX3" fmla="*/ 1473843 w 2947686"/>
              <a:gd name="connsiteY3" fmla="*/ 3419316 h 3419316"/>
              <a:gd name="connsiteX4" fmla="*/ 0 w 2947686"/>
              <a:gd name="connsiteY4" fmla="*/ 2682394 h 3419316"/>
              <a:gd name="connsiteX5" fmla="*/ 0 w 2947686"/>
              <a:gd name="connsiteY5" fmla="*/ 736922 h 34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7686" h="3419316">
                <a:moveTo>
                  <a:pt x="1473843" y="0"/>
                </a:moveTo>
                <a:lnTo>
                  <a:pt x="2947686" y="736922"/>
                </a:lnTo>
                <a:lnTo>
                  <a:pt x="2947686" y="2682394"/>
                </a:lnTo>
                <a:lnTo>
                  <a:pt x="1473843" y="3419316"/>
                </a:lnTo>
                <a:lnTo>
                  <a:pt x="0" y="2682394"/>
                </a:lnTo>
                <a:lnTo>
                  <a:pt x="0" y="736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476524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7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8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19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>
          <a:xfrm>
            <a:off x="3661799" y="2912953"/>
            <a:ext cx="4920628" cy="3108373"/>
          </a:xfrm>
          <a:custGeom>
            <a:avLst/>
            <a:gdLst>
              <a:gd name="connsiteX0" fmla="*/ 0 w 4920628"/>
              <a:gd name="connsiteY0" fmla="*/ 0 h 3108373"/>
              <a:gd name="connsiteX1" fmla="*/ 4920628 w 4920628"/>
              <a:gd name="connsiteY1" fmla="*/ 0 h 3108373"/>
              <a:gd name="connsiteX2" fmla="*/ 4920628 w 4920628"/>
              <a:gd name="connsiteY2" fmla="*/ 3108373 h 3108373"/>
              <a:gd name="connsiteX3" fmla="*/ 0 w 4920628"/>
              <a:gd name="connsiteY3" fmla="*/ 3108373 h 3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0628" h="3108373">
                <a:moveTo>
                  <a:pt x="0" y="0"/>
                </a:moveTo>
                <a:lnTo>
                  <a:pt x="4920628" y="0"/>
                </a:lnTo>
                <a:lnTo>
                  <a:pt x="4920628" y="3108373"/>
                </a:lnTo>
                <a:lnTo>
                  <a:pt x="0" y="31083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2161991" y="3753595"/>
            <a:ext cx="1720046" cy="2374624"/>
          </a:xfrm>
          <a:custGeom>
            <a:avLst/>
            <a:gdLst>
              <a:gd name="connsiteX0" fmla="*/ 3616 w 1720046"/>
              <a:gd name="connsiteY0" fmla="*/ 0 h 2374624"/>
              <a:gd name="connsiteX1" fmla="*/ 1717635 w 1720046"/>
              <a:gd name="connsiteY1" fmla="*/ 0 h 2374624"/>
              <a:gd name="connsiteX2" fmla="*/ 1720046 w 1720046"/>
              <a:gd name="connsiteY2" fmla="*/ 2652 h 2374624"/>
              <a:gd name="connsiteX3" fmla="*/ 1718841 w 1720046"/>
              <a:gd name="connsiteY3" fmla="*/ 2371972 h 2374624"/>
              <a:gd name="connsiteX4" fmla="*/ 1716430 w 1720046"/>
              <a:gd name="connsiteY4" fmla="*/ 2374624 h 2374624"/>
              <a:gd name="connsiteX5" fmla="*/ 2411 w 1720046"/>
              <a:gd name="connsiteY5" fmla="*/ 2374624 h 2374624"/>
              <a:gd name="connsiteX6" fmla="*/ 0 w 1720046"/>
              <a:gd name="connsiteY6" fmla="*/ 2371972 h 2374624"/>
              <a:gd name="connsiteX7" fmla="*/ 1205 w 1720046"/>
              <a:gd name="connsiteY7" fmla="*/ 2652 h 2374624"/>
              <a:gd name="connsiteX8" fmla="*/ 3616 w 1720046"/>
              <a:gd name="connsiteY8" fmla="*/ 0 h 237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046" h="2374624">
                <a:moveTo>
                  <a:pt x="3616" y="0"/>
                </a:moveTo>
                <a:cubicBezTo>
                  <a:pt x="1717635" y="0"/>
                  <a:pt x="1717635" y="0"/>
                  <a:pt x="1717635" y="0"/>
                </a:cubicBezTo>
                <a:cubicBezTo>
                  <a:pt x="1718841" y="0"/>
                  <a:pt x="1720046" y="1326"/>
                  <a:pt x="1720046" y="2652"/>
                </a:cubicBezTo>
                <a:lnTo>
                  <a:pt x="1718841" y="2371972"/>
                </a:lnTo>
                <a:cubicBezTo>
                  <a:pt x="1718841" y="2373298"/>
                  <a:pt x="1717635" y="2374624"/>
                  <a:pt x="1716430" y="2374624"/>
                </a:cubicBezTo>
                <a:cubicBezTo>
                  <a:pt x="2411" y="2374624"/>
                  <a:pt x="2411" y="2374624"/>
                  <a:pt x="2411" y="2374624"/>
                </a:cubicBezTo>
                <a:cubicBezTo>
                  <a:pt x="1205" y="2374624"/>
                  <a:pt x="0" y="2373298"/>
                  <a:pt x="0" y="2371972"/>
                </a:cubicBezTo>
                <a:cubicBezTo>
                  <a:pt x="1205" y="2652"/>
                  <a:pt x="1205" y="2652"/>
                  <a:pt x="1205" y="2652"/>
                </a:cubicBezTo>
                <a:cubicBezTo>
                  <a:pt x="1205" y="1326"/>
                  <a:pt x="2411" y="0"/>
                  <a:pt x="36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2"/>
          </p:nvPr>
        </p:nvSpPr>
        <p:spPr>
          <a:xfrm>
            <a:off x="8736961" y="4688336"/>
            <a:ext cx="842525" cy="1477198"/>
          </a:xfrm>
          <a:custGeom>
            <a:avLst/>
            <a:gdLst>
              <a:gd name="connsiteX0" fmla="*/ 0 w 842525"/>
              <a:gd name="connsiteY0" fmla="*/ 0 h 1477198"/>
              <a:gd name="connsiteX1" fmla="*/ 842525 w 842525"/>
              <a:gd name="connsiteY1" fmla="*/ 0 h 1477198"/>
              <a:gd name="connsiteX2" fmla="*/ 842525 w 842525"/>
              <a:gd name="connsiteY2" fmla="*/ 1477198 h 1477198"/>
              <a:gd name="connsiteX3" fmla="*/ 0 w 842525"/>
              <a:gd name="connsiteY3" fmla="*/ 1477198 h 147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525" h="1477198">
                <a:moveTo>
                  <a:pt x="0" y="0"/>
                </a:moveTo>
                <a:lnTo>
                  <a:pt x="842525" y="0"/>
                </a:lnTo>
                <a:lnTo>
                  <a:pt x="842525" y="1477198"/>
                </a:lnTo>
                <a:lnTo>
                  <a:pt x="0" y="1477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4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5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16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46667" y="214460"/>
            <a:ext cx="7946796" cy="6429081"/>
          </a:xfrm>
          <a:custGeom>
            <a:avLst/>
            <a:gdLst>
              <a:gd name="connsiteX0" fmla="*/ 0 w 7946796"/>
              <a:gd name="connsiteY0" fmla="*/ 0 h 6429081"/>
              <a:gd name="connsiteX1" fmla="*/ 7946796 w 7946796"/>
              <a:gd name="connsiteY1" fmla="*/ 0 h 6429081"/>
              <a:gd name="connsiteX2" fmla="*/ 7946796 w 7946796"/>
              <a:gd name="connsiteY2" fmla="*/ 6429081 h 6429081"/>
              <a:gd name="connsiteX3" fmla="*/ 0 w 7946796"/>
              <a:gd name="connsiteY3" fmla="*/ 6429081 h 642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6796" h="6429081">
                <a:moveTo>
                  <a:pt x="0" y="0"/>
                </a:moveTo>
                <a:lnTo>
                  <a:pt x="7946796" y="0"/>
                </a:lnTo>
                <a:lnTo>
                  <a:pt x="7946796" y="6429081"/>
                </a:lnTo>
                <a:lnTo>
                  <a:pt x="0" y="64290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048795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6213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141376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233957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326539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3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5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16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46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53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54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5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834466" y="0"/>
            <a:ext cx="2777067" cy="2780140"/>
          </a:xfrm>
          <a:custGeom>
            <a:avLst/>
            <a:gdLst>
              <a:gd name="connsiteX0" fmla="*/ 0 w 2777067"/>
              <a:gd name="connsiteY0" fmla="*/ 0 h 2780140"/>
              <a:gd name="connsiteX1" fmla="*/ 2777067 w 2777067"/>
              <a:gd name="connsiteY1" fmla="*/ 0 h 2780140"/>
              <a:gd name="connsiteX2" fmla="*/ 2777067 w 2777067"/>
              <a:gd name="connsiteY2" fmla="*/ 2780140 h 2780140"/>
              <a:gd name="connsiteX3" fmla="*/ 0 w 2777067"/>
              <a:gd name="connsiteY3" fmla="*/ 2780140 h 278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7067" h="2780140">
                <a:moveTo>
                  <a:pt x="0" y="0"/>
                </a:moveTo>
                <a:lnTo>
                  <a:pt x="2777067" y="0"/>
                </a:lnTo>
                <a:lnTo>
                  <a:pt x="2777067" y="2780140"/>
                </a:lnTo>
                <a:lnTo>
                  <a:pt x="0" y="27801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834467" y="3140168"/>
            <a:ext cx="4225812" cy="2794967"/>
          </a:xfrm>
          <a:custGeom>
            <a:avLst/>
            <a:gdLst>
              <a:gd name="connsiteX0" fmla="*/ 0 w 4225812"/>
              <a:gd name="connsiteY0" fmla="*/ 0 h 2794967"/>
              <a:gd name="connsiteX1" fmla="*/ 4225812 w 4225812"/>
              <a:gd name="connsiteY1" fmla="*/ 0 h 2794967"/>
              <a:gd name="connsiteX2" fmla="*/ 4225812 w 4225812"/>
              <a:gd name="connsiteY2" fmla="*/ 2794967 h 2794967"/>
              <a:gd name="connsiteX3" fmla="*/ 0 w 4225812"/>
              <a:gd name="connsiteY3" fmla="*/ 2794967 h 279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5812" h="2794967">
                <a:moveTo>
                  <a:pt x="0" y="0"/>
                </a:moveTo>
                <a:lnTo>
                  <a:pt x="4225812" y="0"/>
                </a:lnTo>
                <a:lnTo>
                  <a:pt x="4225812" y="2794967"/>
                </a:lnTo>
                <a:lnTo>
                  <a:pt x="0" y="27949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7992533" y="795867"/>
            <a:ext cx="3225800" cy="1984274"/>
          </a:xfrm>
          <a:custGeom>
            <a:avLst/>
            <a:gdLst>
              <a:gd name="connsiteX0" fmla="*/ 0 w 3225800"/>
              <a:gd name="connsiteY0" fmla="*/ 0 h 1984274"/>
              <a:gd name="connsiteX1" fmla="*/ 3225800 w 3225800"/>
              <a:gd name="connsiteY1" fmla="*/ 0 h 1984274"/>
              <a:gd name="connsiteX2" fmla="*/ 3225800 w 3225800"/>
              <a:gd name="connsiteY2" fmla="*/ 1984274 h 1984274"/>
              <a:gd name="connsiteX3" fmla="*/ 0 w 3225800"/>
              <a:gd name="connsiteY3" fmla="*/ 1984274 h 198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800" h="1984274">
                <a:moveTo>
                  <a:pt x="0" y="0"/>
                </a:moveTo>
                <a:lnTo>
                  <a:pt x="3225800" y="0"/>
                </a:lnTo>
                <a:lnTo>
                  <a:pt x="3225800" y="1984274"/>
                </a:lnTo>
                <a:lnTo>
                  <a:pt x="0" y="19842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6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8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19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>
                    <a:lumMod val="100000"/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0E702D0-8EF7-4BD1-B4B0-562E4061FE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>
                    <a:lumMod val="100000"/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6A628DB-5595-4AA4-B680-7A4FA1BD733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651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 t="-4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20000"/>
              </a:lnSpc>
            </a:pPr>
            <a:r>
              <a:rPr lang="fr-FR" altLang="zh-CN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ENCADREUR:  M. Badji GBATI</a:t>
            </a:r>
            <a:endParaRPr lang="zh-CN" altLang="en-US" sz="2400"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34315" y="4892040"/>
            <a:ext cx="3727450" cy="1129665"/>
          </a:xfrm>
          <a:prstGeom prst="rect">
            <a:avLst/>
          </a:prstGeom>
          <a:solidFill>
            <a:srgbClr val="343D4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标题 3"/>
          <p:cNvSpPr>
            <a:spLocks noGrp="1"/>
          </p:cNvSpPr>
          <p:nvPr>
            <p:ph type="ctrTitle" idx="4294967295"/>
          </p:nvPr>
        </p:nvSpPr>
        <p:spPr>
          <a:xfrm>
            <a:off x="472440" y="4892040"/>
            <a:ext cx="3320415" cy="1129665"/>
          </a:xfrm>
        </p:spPr>
        <p:txBody>
          <a:bodyPr>
            <a:noAutofit/>
          </a:bodyPr>
          <a:lstStyle/>
          <a:p>
            <a:pPr algn="l"/>
            <a:r>
              <a:rPr lang="fr-FR" altLang="zh-CN" sz="2000" dirty="0">
                <a:solidFill>
                  <a:schemeClr val="bg1"/>
                </a:solidFill>
                <a:latin typeface="Californian FB" panose="0207040306080B030204" charset="0"/>
                <a:cs typeface="Californian FB" panose="0207040306080B030204" charset="0"/>
              </a:rPr>
              <a:t>MEMBRES:</a:t>
            </a:r>
            <a:br>
              <a:rPr lang="fr-FR" altLang="zh-CN" sz="2000" dirty="0">
                <a:solidFill>
                  <a:schemeClr val="bg1"/>
                </a:solidFill>
                <a:latin typeface="Californian FB" panose="0207040306080B030204" charset="0"/>
                <a:cs typeface="Californian FB" panose="0207040306080B030204" charset="0"/>
              </a:rPr>
            </a:br>
            <a:r>
              <a:rPr lang="fr-FR" altLang="zh-CN" sz="2000" dirty="0">
                <a:solidFill>
                  <a:schemeClr val="bg1"/>
                </a:solidFill>
                <a:latin typeface="Californian FB" panose="0207040306080B030204" charset="0"/>
                <a:cs typeface="Californian FB" panose="0207040306080B030204" charset="0"/>
              </a:rPr>
              <a:t>AWLISHIE Harmony Stella</a:t>
            </a:r>
            <a:br>
              <a:rPr lang="fr-FR" altLang="zh-CN" sz="2000" dirty="0">
                <a:solidFill>
                  <a:schemeClr val="bg1"/>
                </a:solidFill>
                <a:latin typeface="Californian FB" panose="0207040306080B030204" charset="0"/>
                <a:cs typeface="Californian FB" panose="0207040306080B030204" charset="0"/>
              </a:rPr>
            </a:br>
            <a:r>
              <a:rPr lang="fr-FR" altLang="zh-CN" sz="2000" dirty="0">
                <a:solidFill>
                  <a:schemeClr val="bg1"/>
                </a:solidFill>
                <a:latin typeface="Californian FB" panose="0207040306080B030204" charset="0"/>
                <a:cs typeface="Californian FB" panose="0207040306080B030204" charset="0"/>
              </a:rPr>
              <a:t>TOVIAWOU Kplola Crépin </a:t>
            </a:r>
            <a:endParaRPr lang="fr-FR" altLang="zh-CN" sz="2000" dirty="0">
              <a:solidFill>
                <a:schemeClr val="bg1"/>
              </a:solidFill>
              <a:latin typeface="Californian FB" panose="0207040306080B030204" charset="0"/>
              <a:cs typeface="Californian FB" panose="0207040306080B0302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92816" y="801761"/>
            <a:ext cx="7831352" cy="224536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zh-CN"/>
            </a:defPPr>
            <a:lvl1pPr algn="r">
              <a:defRPr sz="8000" b="1" spc="-300">
                <a:solidFill>
                  <a:srgbClr val="343D46"/>
                </a:solidFill>
                <a:latin typeface="Arial Nova" panose="020B0604020202020204" pitchFamily="34" charset="0"/>
              </a:defRPr>
            </a:lvl1pPr>
          </a:lstStyle>
          <a:p>
            <a:pPr>
              <a:lnSpc>
                <a:spcPts val="8400"/>
              </a:lnSpc>
            </a:pPr>
            <a:r>
              <a:rPr lang="fr-FR" altLang="en-US" sz="4800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</a:rPr>
              <a:t>Application de contrôle parental suivi de l’élève: Learn Soft</a:t>
            </a:r>
            <a:r>
              <a:rPr lang="fr-FR" altLang="en-US" sz="4800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</a:rPr>
              <a:t>  </a:t>
            </a:r>
            <a:endParaRPr lang="fr-FR" altLang="en-US" sz="4800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pic>
        <p:nvPicPr>
          <p:cNvPr id="11" name="预览图_千图网_编号3435818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250,000000" out="250,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628900" y="-1182778"/>
            <a:ext cx="609600" cy="609600"/>
          </a:xfrm>
          <a:prstGeom prst="rect">
            <a:avLst/>
          </a:prstGeom>
        </p:spPr>
      </p:pic>
      <p:pic>
        <p:nvPicPr>
          <p:cNvPr id="2" name="Picture 1" descr="C:\Users\Harmony Bunny\Downloads\logo-ipnet REMOVE.pnglogo-ipnet REMOVE"/>
          <p:cNvPicPr>
            <a:picLocks noChangeAspect="1"/>
          </p:cNvPicPr>
          <p:nvPr/>
        </p:nvPicPr>
        <p:blipFill>
          <a:blip r:embed="rId5">
            <a:lum bright="-18000"/>
          </a:blip>
          <a:srcRect/>
          <a:stretch>
            <a:fillRect/>
          </a:stretch>
        </p:blipFill>
        <p:spPr>
          <a:xfrm>
            <a:off x="0" y="-317"/>
            <a:ext cx="3133725" cy="1089660"/>
          </a:xfrm>
          <a:prstGeom prst="rect">
            <a:avLst/>
          </a:prstGeom>
        </p:spPr>
      </p:pic>
      <p:pic>
        <p:nvPicPr>
          <p:cNvPr id="3" name="Picture 2" descr="logo-ipnet REMOV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185" y="3413760"/>
            <a:ext cx="87630" cy="30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eelOff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íŝḷíḋê"/>
          <p:cNvSpPr/>
          <p:nvPr/>
        </p:nvSpPr>
        <p:spPr bwMode="auto">
          <a:xfrm>
            <a:off x="0" y="888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3" name="任意多边形: 形状 22"/>
          <p:cNvSpPr/>
          <p:nvPr/>
        </p:nvSpPr>
        <p:spPr bwMode="auto">
          <a:xfrm>
            <a:off x="8689495" y="4121323"/>
            <a:ext cx="1552458" cy="1538441"/>
          </a:xfrm>
          <a:custGeom>
            <a:avLst/>
            <a:gdLst>
              <a:gd name="connsiteX0" fmla="*/ 1352399 w 1552458"/>
              <a:gd name="connsiteY0" fmla="*/ 0 h 1538441"/>
              <a:gd name="connsiteX1" fmla="*/ 1385538 w 1552458"/>
              <a:gd name="connsiteY1" fmla="*/ 60483 h 1538441"/>
              <a:gd name="connsiteX2" fmla="*/ 1552458 w 1552458"/>
              <a:gd name="connsiteY2" fmla="*/ 787388 h 1538441"/>
              <a:gd name="connsiteX3" fmla="*/ 1385538 w 1552458"/>
              <a:gd name="connsiteY3" fmla="*/ 1514293 h 1538441"/>
              <a:gd name="connsiteX4" fmla="*/ 1372307 w 1552458"/>
              <a:gd name="connsiteY4" fmla="*/ 1538441 h 1538441"/>
              <a:gd name="connsiteX5" fmla="*/ 0 w 1552458"/>
              <a:gd name="connsiteY5" fmla="*/ 766518 h 1538441"/>
              <a:gd name="connsiteX6" fmla="*/ 1352399 w 1552458"/>
              <a:gd name="connsiteY6" fmla="*/ 0 h 153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2458" h="1538441">
                <a:moveTo>
                  <a:pt x="1352399" y="0"/>
                </a:moveTo>
                <a:lnTo>
                  <a:pt x="1385538" y="60483"/>
                </a:lnTo>
                <a:cubicBezTo>
                  <a:pt x="1493022" y="283905"/>
                  <a:pt x="1552458" y="529544"/>
                  <a:pt x="1552458" y="787388"/>
                </a:cubicBezTo>
                <a:cubicBezTo>
                  <a:pt x="1552458" y="1045232"/>
                  <a:pt x="1493022" y="1290872"/>
                  <a:pt x="1385538" y="1514293"/>
                </a:cubicBezTo>
                <a:lnTo>
                  <a:pt x="1372307" y="1538441"/>
                </a:lnTo>
                <a:lnTo>
                  <a:pt x="0" y="766518"/>
                </a:lnTo>
                <a:lnTo>
                  <a:pt x="135239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 bwMode="auto">
          <a:xfrm>
            <a:off x="10031046" y="4101524"/>
            <a:ext cx="25395" cy="19798"/>
          </a:xfrm>
          <a:custGeom>
            <a:avLst/>
            <a:gdLst>
              <a:gd name="connsiteX0" fmla="*/ 0 w 25395"/>
              <a:gd name="connsiteY0" fmla="*/ 0 h 19798"/>
              <a:gd name="connsiteX1" fmla="*/ 25395 w 25395"/>
              <a:gd name="connsiteY1" fmla="*/ 11553 h 19798"/>
              <a:gd name="connsiteX2" fmla="*/ 10848 w 25395"/>
              <a:gd name="connsiteY2" fmla="*/ 19798 h 19798"/>
              <a:gd name="connsiteX3" fmla="*/ 0 w 25395"/>
              <a:gd name="connsiteY3" fmla="*/ 0 h 1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5" h="19798">
                <a:moveTo>
                  <a:pt x="0" y="0"/>
                </a:moveTo>
                <a:lnTo>
                  <a:pt x="25395" y="11553"/>
                </a:lnTo>
                <a:lnTo>
                  <a:pt x="10848" y="197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wrap="square" anchor="ctr">
            <a:noAutofit/>
          </a:bodyPr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" name="ïṡḷïḋè"/>
          <p:cNvSpPr/>
          <p:nvPr/>
        </p:nvSpPr>
        <p:spPr bwMode="auto">
          <a:xfrm>
            <a:off x="7914050" y="5023584"/>
            <a:ext cx="2574915" cy="1834415"/>
          </a:xfrm>
          <a:custGeom>
            <a:avLst/>
            <a:gdLst>
              <a:gd name="connsiteX0" fmla="*/ 0 w 2574915"/>
              <a:gd name="connsiteY0" fmla="*/ 0 h 1834415"/>
              <a:gd name="connsiteX1" fmla="*/ 2574915 w 2574915"/>
              <a:gd name="connsiteY1" fmla="*/ 1834415 h 1834415"/>
              <a:gd name="connsiteX2" fmla="*/ 1733481 w 2574915"/>
              <a:gd name="connsiteY2" fmla="*/ 1834415 h 183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4915" h="1834415">
                <a:moveTo>
                  <a:pt x="0" y="0"/>
                </a:moveTo>
                <a:lnTo>
                  <a:pt x="2574915" y="1834415"/>
                </a:lnTo>
                <a:lnTo>
                  <a:pt x="1733481" y="18344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0" name="ïṣlïďé"/>
          <p:cNvSpPr/>
          <p:nvPr/>
        </p:nvSpPr>
        <p:spPr bwMode="auto">
          <a:xfrm>
            <a:off x="10162" y="26671"/>
            <a:ext cx="10056439" cy="6857999"/>
          </a:xfrm>
          <a:custGeom>
            <a:avLst/>
            <a:gdLst>
              <a:gd name="connsiteX0" fmla="*/ 0 w 10056439"/>
              <a:gd name="connsiteY0" fmla="*/ 0 h 6857999"/>
              <a:gd name="connsiteX1" fmla="*/ 1015097 w 10056439"/>
              <a:gd name="connsiteY1" fmla="*/ 1 h 6857999"/>
              <a:gd name="connsiteX2" fmla="*/ 10056439 w 10056439"/>
              <a:gd name="connsiteY2" fmla="*/ 4113076 h 6857999"/>
              <a:gd name="connsiteX3" fmla="*/ 5213457 w 10056439"/>
              <a:gd name="connsiteY3" fmla="*/ 6857999 h 6857999"/>
              <a:gd name="connsiteX4" fmla="*/ 1672112 w 10056439"/>
              <a:gd name="connsiteY4" fmla="*/ 6857999 h 6857999"/>
              <a:gd name="connsiteX5" fmla="*/ 0 w 10056439"/>
              <a:gd name="connsiteY5" fmla="*/ 39078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6439" h="6857999">
                <a:moveTo>
                  <a:pt x="0" y="0"/>
                </a:moveTo>
                <a:lnTo>
                  <a:pt x="1015097" y="1"/>
                </a:lnTo>
                <a:lnTo>
                  <a:pt x="10056439" y="4113076"/>
                </a:lnTo>
                <a:lnTo>
                  <a:pt x="5213457" y="6857999"/>
                </a:lnTo>
                <a:lnTo>
                  <a:pt x="1672112" y="6857999"/>
                </a:lnTo>
                <a:lnTo>
                  <a:pt x="0" y="3907822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1650" y="3267075"/>
            <a:ext cx="8187690" cy="977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fr-FR" altLang="zh-CN" sz="48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Architecture de l’application</a:t>
            </a:r>
            <a:endParaRPr lang="fr-FR" altLang="zh-CN" sz="48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27407" y="3998428"/>
            <a:ext cx="5171615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84582" y="2622617"/>
            <a:ext cx="640080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1">
              <a:spcBef>
                <a:spcPct val="0"/>
              </a:spcBef>
            </a:pPr>
            <a:endParaRPr lang="en-US" altLang="zh-C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" name="矩形 10"/>
          <p:cNvSpPr/>
          <p:nvPr/>
        </p:nvSpPr>
        <p:spPr>
          <a:xfrm>
            <a:off x="1045062" y="2178538"/>
            <a:ext cx="2475865" cy="108839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base">
              <a:lnSpc>
                <a:spcPct val="120000"/>
              </a:lnSpc>
            </a:pPr>
            <a:r>
              <a:rPr lang="fr-FR" altLang="zh-CN" sz="54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PART 4</a:t>
            </a:r>
            <a:endParaRPr lang="fr-FR" altLang="zh-CN" sz="54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drape"/>
      </p:transition>
    </mc:Choice>
    <mc:Fallback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820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671955"/>
            <a:ext cx="10686415" cy="3919855"/>
            <a:chOff x="660399" y="1672252"/>
            <a:chExt cx="3544047" cy="3919896"/>
          </a:xfrm>
        </p:grpSpPr>
        <p:grpSp>
          <p:nvGrpSpPr>
            <p:cNvPr id="4" name="íśḷïḍé"/>
            <p:cNvGrpSpPr/>
            <p:nvPr/>
          </p:nvGrpSpPr>
          <p:grpSpPr>
            <a:xfrm>
              <a:off x="660399" y="1672252"/>
              <a:ext cx="3544047" cy="1547973"/>
              <a:chOff x="660400" y="1282700"/>
              <a:chExt cx="3248212" cy="1547973"/>
            </a:xfrm>
          </p:grpSpPr>
          <p:sp>
            <p:nvSpPr>
              <p:cNvPr id="26" name="iśļîḓè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27" name="îšļîḍé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" name="ïṡľïḍê"/>
            <p:cNvGrpSpPr/>
            <p:nvPr/>
          </p:nvGrpSpPr>
          <p:grpSpPr>
            <a:xfrm>
              <a:off x="660399" y="4044175"/>
              <a:ext cx="3544047" cy="1547973"/>
              <a:chOff x="660400" y="1282700"/>
              <a:chExt cx="3248212" cy="1547973"/>
            </a:xfrm>
          </p:grpSpPr>
          <p:sp>
            <p:nvSpPr>
              <p:cNvPr id="18" name="îš1îḋê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9" name="ïṩḻidê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8" name="文本框 11"/>
          <p:cNvSpPr txBox="1">
            <a:spLocks noChangeArrowheads="1"/>
          </p:cNvSpPr>
          <p:nvPr/>
        </p:nvSpPr>
        <p:spPr bwMode="auto">
          <a:xfrm>
            <a:off x="1247140" y="169545"/>
            <a:ext cx="529971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fr-FR" altLang="zh-CN" sz="2000" dirty="0">
                <a:solidFill>
                  <a:schemeClr val="accent4">
                    <a:lumMod val="100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rPr>
              <a:t>PART4: Architecture de l’application</a:t>
            </a:r>
            <a:endParaRPr lang="fr-FR" altLang="zh-CN" sz="2000" dirty="0">
              <a:solidFill>
                <a:schemeClr val="accent4">
                  <a:lumMod val="100000"/>
                </a:schemeClr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</p:txBody>
      </p:sp>
      <p:pic>
        <p:nvPicPr>
          <p:cNvPr id="2" name="Image 1" descr="C:\Users\Harmony Bunny\Pictures\Screenshots\Capture d’écran (110).pngCapture d’écran (110)"/>
          <p:cNvPicPr>
            <a:picLocks noChangeAspect="1"/>
          </p:cNvPicPr>
          <p:nvPr/>
        </p:nvPicPr>
        <p:blipFill>
          <a:blip r:embed="rId2"/>
          <a:srcRect l="17327" t="16153" r="19936" b="11719"/>
          <a:stretch>
            <a:fillRect/>
          </a:stretch>
        </p:blipFill>
        <p:spPr>
          <a:xfrm>
            <a:off x="2293620" y="1308100"/>
            <a:ext cx="7636510" cy="4938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íŝḷíḋê"/>
          <p:cNvSpPr/>
          <p:nvPr/>
        </p:nvSpPr>
        <p:spPr bwMode="auto">
          <a:xfrm>
            <a:off x="0" y="888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3" name="任意多边形: 形状 22"/>
          <p:cNvSpPr/>
          <p:nvPr/>
        </p:nvSpPr>
        <p:spPr bwMode="auto">
          <a:xfrm>
            <a:off x="8689495" y="4121323"/>
            <a:ext cx="1552458" cy="1538441"/>
          </a:xfrm>
          <a:custGeom>
            <a:avLst/>
            <a:gdLst>
              <a:gd name="connsiteX0" fmla="*/ 1352399 w 1552458"/>
              <a:gd name="connsiteY0" fmla="*/ 0 h 1538441"/>
              <a:gd name="connsiteX1" fmla="*/ 1385538 w 1552458"/>
              <a:gd name="connsiteY1" fmla="*/ 60483 h 1538441"/>
              <a:gd name="connsiteX2" fmla="*/ 1552458 w 1552458"/>
              <a:gd name="connsiteY2" fmla="*/ 787388 h 1538441"/>
              <a:gd name="connsiteX3" fmla="*/ 1385538 w 1552458"/>
              <a:gd name="connsiteY3" fmla="*/ 1514293 h 1538441"/>
              <a:gd name="connsiteX4" fmla="*/ 1372307 w 1552458"/>
              <a:gd name="connsiteY4" fmla="*/ 1538441 h 1538441"/>
              <a:gd name="connsiteX5" fmla="*/ 0 w 1552458"/>
              <a:gd name="connsiteY5" fmla="*/ 766518 h 1538441"/>
              <a:gd name="connsiteX6" fmla="*/ 1352399 w 1552458"/>
              <a:gd name="connsiteY6" fmla="*/ 0 h 153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2458" h="1538441">
                <a:moveTo>
                  <a:pt x="1352399" y="0"/>
                </a:moveTo>
                <a:lnTo>
                  <a:pt x="1385538" y="60483"/>
                </a:lnTo>
                <a:cubicBezTo>
                  <a:pt x="1493022" y="283905"/>
                  <a:pt x="1552458" y="529544"/>
                  <a:pt x="1552458" y="787388"/>
                </a:cubicBezTo>
                <a:cubicBezTo>
                  <a:pt x="1552458" y="1045232"/>
                  <a:pt x="1493022" y="1290872"/>
                  <a:pt x="1385538" y="1514293"/>
                </a:cubicBezTo>
                <a:lnTo>
                  <a:pt x="1372307" y="1538441"/>
                </a:lnTo>
                <a:lnTo>
                  <a:pt x="0" y="766518"/>
                </a:lnTo>
                <a:lnTo>
                  <a:pt x="135239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 bwMode="auto">
          <a:xfrm>
            <a:off x="10031046" y="4101524"/>
            <a:ext cx="25395" cy="19798"/>
          </a:xfrm>
          <a:custGeom>
            <a:avLst/>
            <a:gdLst>
              <a:gd name="connsiteX0" fmla="*/ 0 w 25395"/>
              <a:gd name="connsiteY0" fmla="*/ 0 h 19798"/>
              <a:gd name="connsiteX1" fmla="*/ 25395 w 25395"/>
              <a:gd name="connsiteY1" fmla="*/ 11553 h 19798"/>
              <a:gd name="connsiteX2" fmla="*/ 10848 w 25395"/>
              <a:gd name="connsiteY2" fmla="*/ 19798 h 19798"/>
              <a:gd name="connsiteX3" fmla="*/ 0 w 25395"/>
              <a:gd name="connsiteY3" fmla="*/ 0 h 1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5" h="19798">
                <a:moveTo>
                  <a:pt x="0" y="0"/>
                </a:moveTo>
                <a:lnTo>
                  <a:pt x="25395" y="11553"/>
                </a:lnTo>
                <a:lnTo>
                  <a:pt x="10848" y="197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wrap="square" anchor="ctr">
            <a:noAutofit/>
          </a:bodyPr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" name="ïṡḷïḋè"/>
          <p:cNvSpPr/>
          <p:nvPr/>
        </p:nvSpPr>
        <p:spPr bwMode="auto">
          <a:xfrm>
            <a:off x="7914050" y="5023584"/>
            <a:ext cx="2574915" cy="1834415"/>
          </a:xfrm>
          <a:custGeom>
            <a:avLst/>
            <a:gdLst>
              <a:gd name="connsiteX0" fmla="*/ 0 w 2574915"/>
              <a:gd name="connsiteY0" fmla="*/ 0 h 1834415"/>
              <a:gd name="connsiteX1" fmla="*/ 2574915 w 2574915"/>
              <a:gd name="connsiteY1" fmla="*/ 1834415 h 1834415"/>
              <a:gd name="connsiteX2" fmla="*/ 1733481 w 2574915"/>
              <a:gd name="connsiteY2" fmla="*/ 1834415 h 183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4915" h="1834415">
                <a:moveTo>
                  <a:pt x="0" y="0"/>
                </a:moveTo>
                <a:lnTo>
                  <a:pt x="2574915" y="1834415"/>
                </a:lnTo>
                <a:lnTo>
                  <a:pt x="1733481" y="18344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0" name="ïṣlïďé"/>
          <p:cNvSpPr/>
          <p:nvPr/>
        </p:nvSpPr>
        <p:spPr bwMode="auto">
          <a:xfrm>
            <a:off x="637" y="26671"/>
            <a:ext cx="10056439" cy="6857999"/>
          </a:xfrm>
          <a:custGeom>
            <a:avLst/>
            <a:gdLst>
              <a:gd name="connsiteX0" fmla="*/ 0 w 10056439"/>
              <a:gd name="connsiteY0" fmla="*/ 0 h 6857999"/>
              <a:gd name="connsiteX1" fmla="*/ 1015097 w 10056439"/>
              <a:gd name="connsiteY1" fmla="*/ 1 h 6857999"/>
              <a:gd name="connsiteX2" fmla="*/ 10056439 w 10056439"/>
              <a:gd name="connsiteY2" fmla="*/ 4113076 h 6857999"/>
              <a:gd name="connsiteX3" fmla="*/ 5213457 w 10056439"/>
              <a:gd name="connsiteY3" fmla="*/ 6857999 h 6857999"/>
              <a:gd name="connsiteX4" fmla="*/ 1672112 w 10056439"/>
              <a:gd name="connsiteY4" fmla="*/ 6857999 h 6857999"/>
              <a:gd name="connsiteX5" fmla="*/ 0 w 10056439"/>
              <a:gd name="connsiteY5" fmla="*/ 39078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6439" h="6857999">
                <a:moveTo>
                  <a:pt x="0" y="0"/>
                </a:moveTo>
                <a:lnTo>
                  <a:pt x="1015097" y="1"/>
                </a:lnTo>
                <a:lnTo>
                  <a:pt x="10056439" y="4113076"/>
                </a:lnTo>
                <a:lnTo>
                  <a:pt x="5213457" y="6857999"/>
                </a:lnTo>
                <a:lnTo>
                  <a:pt x="1672112" y="6857999"/>
                </a:lnTo>
                <a:lnTo>
                  <a:pt x="0" y="3907822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1995" y="3267075"/>
            <a:ext cx="8187690" cy="977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fr-FR" altLang="zh-CN" sz="48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Les diagrammes</a:t>
            </a:r>
            <a:endParaRPr lang="fr-FR" altLang="zh-CN" sz="48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27407" y="3998428"/>
            <a:ext cx="5171615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84582" y="2622617"/>
            <a:ext cx="640080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1">
              <a:spcBef>
                <a:spcPct val="0"/>
              </a:spcBef>
            </a:pPr>
            <a:endParaRPr lang="en-US" altLang="zh-C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" name="矩形 10"/>
          <p:cNvSpPr/>
          <p:nvPr/>
        </p:nvSpPr>
        <p:spPr>
          <a:xfrm>
            <a:off x="1045062" y="2178538"/>
            <a:ext cx="2475865" cy="108839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base">
              <a:lnSpc>
                <a:spcPct val="120000"/>
              </a:lnSpc>
            </a:pPr>
            <a:r>
              <a:rPr lang="fr-FR" altLang="zh-CN" sz="54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PART 5</a:t>
            </a:r>
            <a:endParaRPr lang="fr-FR" altLang="zh-CN" sz="54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drape"/>
      </p:transition>
    </mc:Choice>
    <mc:Fallback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820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671955"/>
            <a:ext cx="10686415" cy="3919855"/>
            <a:chOff x="660399" y="1672252"/>
            <a:chExt cx="3544047" cy="3919896"/>
          </a:xfrm>
        </p:grpSpPr>
        <p:grpSp>
          <p:nvGrpSpPr>
            <p:cNvPr id="4" name="íśḷïḍé"/>
            <p:cNvGrpSpPr/>
            <p:nvPr/>
          </p:nvGrpSpPr>
          <p:grpSpPr>
            <a:xfrm>
              <a:off x="660399" y="1672252"/>
              <a:ext cx="3544047" cy="1547973"/>
              <a:chOff x="660400" y="1282700"/>
              <a:chExt cx="3248212" cy="1547973"/>
            </a:xfrm>
          </p:grpSpPr>
          <p:sp>
            <p:nvSpPr>
              <p:cNvPr id="26" name="iśļîḓè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27" name="îšļîḍé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" name="ïṡľïḍê"/>
            <p:cNvGrpSpPr/>
            <p:nvPr/>
          </p:nvGrpSpPr>
          <p:grpSpPr>
            <a:xfrm>
              <a:off x="660399" y="4044175"/>
              <a:ext cx="3544047" cy="1547973"/>
              <a:chOff x="660400" y="1282700"/>
              <a:chExt cx="3248212" cy="1547973"/>
            </a:xfrm>
          </p:grpSpPr>
          <p:sp>
            <p:nvSpPr>
              <p:cNvPr id="18" name="îš1îḋê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9" name="ïṩḻidê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8" name="文本框 11"/>
          <p:cNvSpPr txBox="1">
            <a:spLocks noChangeArrowheads="1"/>
          </p:cNvSpPr>
          <p:nvPr/>
        </p:nvSpPr>
        <p:spPr bwMode="auto">
          <a:xfrm>
            <a:off x="1264920" y="169545"/>
            <a:ext cx="4454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fr-FR" altLang="zh-CN" sz="2000" dirty="0">
                <a:solidFill>
                  <a:schemeClr val="accent4">
                    <a:lumMod val="100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rPr>
              <a:t>PART5: Les diagrammes</a:t>
            </a:r>
            <a:endParaRPr lang="fr-FR" altLang="zh-CN" sz="2000" dirty="0">
              <a:solidFill>
                <a:schemeClr val="accent4">
                  <a:lumMod val="100000"/>
                </a:schemeClr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</p:txBody>
      </p:sp>
      <p:sp>
        <p:nvSpPr>
          <p:cNvPr id="5" name="Zone de texte 4"/>
          <p:cNvSpPr txBox="1"/>
          <p:nvPr/>
        </p:nvSpPr>
        <p:spPr>
          <a:xfrm>
            <a:off x="255270" y="3069590"/>
            <a:ext cx="4668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2400" b="1" i="1">
                <a:latin typeface="Times New Roman" panose="02020603050405020304" charset="0"/>
                <a:cs typeface="Times New Roman" panose="02020603050405020304" charset="0"/>
              </a:rPr>
              <a:t>Diagramme de contexte</a:t>
            </a:r>
            <a:endParaRPr lang="fr-FR" altLang="en-US" sz="2400" b="1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Image 8" descr="C:\Users\Harmony Bunny\Pictures\Screenshots\Capture d’écran (114).pngCapture d’écran (114)"/>
          <p:cNvPicPr>
            <a:picLocks noChangeAspect="1"/>
          </p:cNvPicPr>
          <p:nvPr/>
        </p:nvPicPr>
        <p:blipFill>
          <a:blip r:embed="rId2"/>
          <a:srcRect l="11537" t="1500" r="12952" b="2483"/>
          <a:stretch>
            <a:fillRect/>
          </a:stretch>
        </p:blipFill>
        <p:spPr>
          <a:xfrm>
            <a:off x="4311650" y="1183640"/>
            <a:ext cx="6949440" cy="497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820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671955"/>
            <a:ext cx="10686415" cy="3919855"/>
            <a:chOff x="660399" y="1672252"/>
            <a:chExt cx="3544047" cy="3919896"/>
          </a:xfrm>
        </p:grpSpPr>
        <p:grpSp>
          <p:nvGrpSpPr>
            <p:cNvPr id="4" name="íśḷïḍé"/>
            <p:cNvGrpSpPr/>
            <p:nvPr/>
          </p:nvGrpSpPr>
          <p:grpSpPr>
            <a:xfrm>
              <a:off x="660399" y="1672252"/>
              <a:ext cx="3544047" cy="1547973"/>
              <a:chOff x="660400" y="1282700"/>
              <a:chExt cx="3248212" cy="1547973"/>
            </a:xfrm>
          </p:grpSpPr>
          <p:sp>
            <p:nvSpPr>
              <p:cNvPr id="26" name="iśļîḓè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27" name="îšļîḍé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" name="ïṡľïḍê"/>
            <p:cNvGrpSpPr/>
            <p:nvPr/>
          </p:nvGrpSpPr>
          <p:grpSpPr>
            <a:xfrm>
              <a:off x="660399" y="4044175"/>
              <a:ext cx="3544047" cy="1547973"/>
              <a:chOff x="660400" y="1282700"/>
              <a:chExt cx="3248212" cy="1547973"/>
            </a:xfrm>
          </p:grpSpPr>
          <p:sp>
            <p:nvSpPr>
              <p:cNvPr id="18" name="îš1îḋê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9" name="ïṩḻidê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8" name="文本框 11"/>
          <p:cNvSpPr txBox="1">
            <a:spLocks noChangeArrowheads="1"/>
          </p:cNvSpPr>
          <p:nvPr/>
        </p:nvSpPr>
        <p:spPr bwMode="auto">
          <a:xfrm>
            <a:off x="1264920" y="169545"/>
            <a:ext cx="4454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fr-FR" altLang="zh-CN" sz="2000" dirty="0">
                <a:solidFill>
                  <a:schemeClr val="accent4">
                    <a:lumMod val="100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rPr>
              <a:t>PART5: Les diagrammes</a:t>
            </a:r>
            <a:endParaRPr lang="fr-FR" altLang="zh-CN" sz="2000" dirty="0">
              <a:solidFill>
                <a:schemeClr val="accent4">
                  <a:lumMod val="100000"/>
                </a:schemeClr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</p:txBody>
      </p:sp>
      <p:sp>
        <p:nvSpPr>
          <p:cNvPr id="7" name="Zone de texte 6"/>
          <p:cNvSpPr txBox="1"/>
          <p:nvPr/>
        </p:nvSpPr>
        <p:spPr>
          <a:xfrm>
            <a:off x="313055" y="2513330"/>
            <a:ext cx="3731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20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DIAGRAMME DE PACKAGE</a:t>
            </a:r>
            <a:endParaRPr lang="fr-FR" altLang="en-US" sz="2000" b="1" i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fr-FR" altLang="en-US" sz="2000"/>
          </a:p>
        </p:txBody>
      </p:sp>
      <p:pic>
        <p:nvPicPr>
          <p:cNvPr id="9" name="Image 8" descr="C:\Users\Harmony Bunny\Pictures\Screenshots\Capture d’écran (105).pngCapture d’écran (105)"/>
          <p:cNvPicPr>
            <a:picLocks noChangeAspect="1"/>
          </p:cNvPicPr>
          <p:nvPr/>
        </p:nvPicPr>
        <p:blipFill>
          <a:blip r:embed="rId2"/>
          <a:srcRect l="11136" t="1691" r="12281" b="2604"/>
          <a:stretch>
            <a:fillRect/>
          </a:stretch>
        </p:blipFill>
        <p:spPr>
          <a:xfrm>
            <a:off x="4446905" y="973455"/>
            <a:ext cx="7475855" cy="5254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820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671955"/>
            <a:ext cx="10686415" cy="3919855"/>
            <a:chOff x="660399" y="1672252"/>
            <a:chExt cx="3544047" cy="3919896"/>
          </a:xfrm>
        </p:grpSpPr>
        <p:grpSp>
          <p:nvGrpSpPr>
            <p:cNvPr id="4" name="íśḷïḍé"/>
            <p:cNvGrpSpPr/>
            <p:nvPr/>
          </p:nvGrpSpPr>
          <p:grpSpPr>
            <a:xfrm>
              <a:off x="660399" y="1672252"/>
              <a:ext cx="3544047" cy="1547973"/>
              <a:chOff x="660400" y="1282700"/>
              <a:chExt cx="3248212" cy="1547973"/>
            </a:xfrm>
          </p:grpSpPr>
          <p:sp>
            <p:nvSpPr>
              <p:cNvPr id="26" name="iśļîḓè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27" name="îšļîḍé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" name="ïṡľïḍê"/>
            <p:cNvGrpSpPr/>
            <p:nvPr/>
          </p:nvGrpSpPr>
          <p:grpSpPr>
            <a:xfrm>
              <a:off x="660399" y="4044175"/>
              <a:ext cx="3544047" cy="1547973"/>
              <a:chOff x="660400" y="1282700"/>
              <a:chExt cx="3248212" cy="1547973"/>
            </a:xfrm>
          </p:grpSpPr>
          <p:sp>
            <p:nvSpPr>
              <p:cNvPr id="18" name="îš1îḋê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9" name="ïṩḻidê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8" name="文本框 11"/>
          <p:cNvSpPr txBox="1">
            <a:spLocks noChangeArrowheads="1"/>
          </p:cNvSpPr>
          <p:nvPr/>
        </p:nvSpPr>
        <p:spPr bwMode="auto">
          <a:xfrm>
            <a:off x="1264920" y="179070"/>
            <a:ext cx="4454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fr-FR" altLang="zh-CN" sz="2000" dirty="0">
                <a:solidFill>
                  <a:schemeClr val="accent4">
                    <a:lumMod val="100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rPr>
              <a:t>PART5: Les diagrammes</a:t>
            </a:r>
            <a:endParaRPr lang="fr-FR" altLang="zh-CN" sz="2000" dirty="0">
              <a:solidFill>
                <a:schemeClr val="accent4">
                  <a:lumMod val="100000"/>
                </a:schemeClr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</p:txBody>
      </p:sp>
      <p:pic>
        <p:nvPicPr>
          <p:cNvPr id="9" name="Image 8" descr="D:\iPNet - Institute of Technology\Projet - Professionnel - Licence 1 - GL\Diagramme Cas d'utilisation.pngDiagramme Cas d'utilisation"/>
          <p:cNvPicPr>
            <a:picLocks noChangeAspect="1"/>
          </p:cNvPicPr>
          <p:nvPr/>
        </p:nvPicPr>
        <p:blipFill>
          <a:blip r:embed="rId2"/>
          <a:srcRect l="13371" r="9390"/>
          <a:stretch>
            <a:fillRect/>
          </a:stretch>
        </p:blipFill>
        <p:spPr>
          <a:xfrm>
            <a:off x="3440430" y="749300"/>
            <a:ext cx="7077710" cy="5793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820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671955"/>
            <a:ext cx="10686415" cy="3919855"/>
            <a:chOff x="660399" y="1672252"/>
            <a:chExt cx="3544047" cy="3919896"/>
          </a:xfrm>
        </p:grpSpPr>
        <p:grpSp>
          <p:nvGrpSpPr>
            <p:cNvPr id="4" name="íśḷïḍé"/>
            <p:cNvGrpSpPr/>
            <p:nvPr/>
          </p:nvGrpSpPr>
          <p:grpSpPr>
            <a:xfrm>
              <a:off x="660399" y="1672252"/>
              <a:ext cx="3544047" cy="1547973"/>
              <a:chOff x="660400" y="1282700"/>
              <a:chExt cx="3248212" cy="1547973"/>
            </a:xfrm>
          </p:grpSpPr>
          <p:sp>
            <p:nvSpPr>
              <p:cNvPr id="26" name="iśļîḓè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27" name="îšļîḍé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" name="ïṡľïḍê"/>
            <p:cNvGrpSpPr/>
            <p:nvPr/>
          </p:nvGrpSpPr>
          <p:grpSpPr>
            <a:xfrm>
              <a:off x="660399" y="4044175"/>
              <a:ext cx="3544047" cy="1547973"/>
              <a:chOff x="660400" y="1282700"/>
              <a:chExt cx="3248212" cy="1547973"/>
            </a:xfrm>
          </p:grpSpPr>
          <p:sp>
            <p:nvSpPr>
              <p:cNvPr id="18" name="îš1îḋê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9" name="ïṩḻidê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8" name="文本框 11"/>
          <p:cNvSpPr txBox="1">
            <a:spLocks noChangeArrowheads="1"/>
          </p:cNvSpPr>
          <p:nvPr/>
        </p:nvSpPr>
        <p:spPr bwMode="auto">
          <a:xfrm>
            <a:off x="1264920" y="169545"/>
            <a:ext cx="4454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rPr>
              <a:t>PART5: Les diagrammes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</p:txBody>
      </p:sp>
      <p:pic>
        <p:nvPicPr>
          <p:cNvPr id="2" name="Image 1" descr="D:\iPNet - Institute of Technology\Projet - Professionnel - Licence 1 - GL\Activité - Création de quizz.pngActivité - Création de quizz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6715" y="2234565"/>
            <a:ext cx="3594100" cy="3569335"/>
          </a:xfrm>
          <a:prstGeom prst="rect">
            <a:avLst/>
          </a:prstGeom>
        </p:spPr>
      </p:pic>
      <p:sp>
        <p:nvSpPr>
          <p:cNvPr id="7" name="Zone de texte 6"/>
          <p:cNvSpPr txBox="1"/>
          <p:nvPr/>
        </p:nvSpPr>
        <p:spPr>
          <a:xfrm>
            <a:off x="3679825" y="922655"/>
            <a:ext cx="43891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fr-FR" altLang="en-US" sz="24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I-DIAGRAMMES D’ACTIVITE</a:t>
            </a:r>
            <a:endParaRPr lang="fr-FR" altLang="en-US" sz="2400" b="1" i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fr-FR" altLang="en-US" sz="2400"/>
          </a:p>
        </p:txBody>
      </p:sp>
      <p:pic>
        <p:nvPicPr>
          <p:cNvPr id="10" name="Image 9" descr="D:\iPNet - Institute of Technology\Projet - Professionnel - Licence 1 - GL\Activité - Mise en place de l'emploi du temps.pngActivité - Mise en place de l'emploi du temp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57345" y="2237740"/>
            <a:ext cx="3803015" cy="3566160"/>
          </a:xfrm>
          <a:prstGeom prst="rect">
            <a:avLst/>
          </a:prstGeom>
        </p:spPr>
      </p:pic>
      <p:pic>
        <p:nvPicPr>
          <p:cNvPr id="12" name="Image 11" descr="D:\iPNet - Institute of Technology\Projet - Professionnel - Licence 1 - GL\Activité - Répondre au test de niveau.pngActivité - Répondre au test de niveau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36890" y="2237740"/>
            <a:ext cx="3759200" cy="3569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820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671955"/>
            <a:ext cx="10686415" cy="3919855"/>
            <a:chOff x="660399" y="1672252"/>
            <a:chExt cx="3544047" cy="3919896"/>
          </a:xfrm>
        </p:grpSpPr>
        <p:grpSp>
          <p:nvGrpSpPr>
            <p:cNvPr id="4" name="íśḷïḍé"/>
            <p:cNvGrpSpPr/>
            <p:nvPr/>
          </p:nvGrpSpPr>
          <p:grpSpPr>
            <a:xfrm>
              <a:off x="660399" y="1672252"/>
              <a:ext cx="3544047" cy="1547973"/>
              <a:chOff x="660400" y="1282700"/>
              <a:chExt cx="3248212" cy="1547973"/>
            </a:xfrm>
          </p:grpSpPr>
          <p:sp>
            <p:nvSpPr>
              <p:cNvPr id="26" name="iśļîḓè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27" name="îšļîḍé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" name="ïṡľïḍê"/>
            <p:cNvGrpSpPr/>
            <p:nvPr/>
          </p:nvGrpSpPr>
          <p:grpSpPr>
            <a:xfrm>
              <a:off x="660399" y="4044175"/>
              <a:ext cx="3544047" cy="1547973"/>
              <a:chOff x="660400" y="1282700"/>
              <a:chExt cx="3248212" cy="1547973"/>
            </a:xfrm>
          </p:grpSpPr>
          <p:sp>
            <p:nvSpPr>
              <p:cNvPr id="18" name="îš1îḋê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9" name="ïṩḻidê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8" name="文本框 11"/>
          <p:cNvSpPr txBox="1">
            <a:spLocks noChangeArrowheads="1"/>
          </p:cNvSpPr>
          <p:nvPr/>
        </p:nvSpPr>
        <p:spPr bwMode="auto">
          <a:xfrm>
            <a:off x="1264920" y="169545"/>
            <a:ext cx="4454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fr-FR" altLang="zh-CN" sz="2000" dirty="0">
                <a:solidFill>
                  <a:schemeClr val="accent4">
                    <a:lumMod val="100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rPr>
              <a:t>PART5: Les diagrammes</a:t>
            </a:r>
            <a:endParaRPr lang="fr-FR" altLang="zh-CN" sz="2000" dirty="0">
              <a:solidFill>
                <a:schemeClr val="accent4">
                  <a:lumMod val="100000"/>
                </a:schemeClr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</p:txBody>
      </p:sp>
      <p:pic>
        <p:nvPicPr>
          <p:cNvPr id="7" name="Image 6" descr="C:\Users\Harmony Bunny\Pictures\Screenshots\Capture d’écran (103).pngCapture d’écran (103)"/>
          <p:cNvPicPr>
            <a:picLocks noChangeAspect="1"/>
          </p:cNvPicPr>
          <p:nvPr/>
        </p:nvPicPr>
        <p:blipFill>
          <a:blip r:embed="rId2"/>
          <a:srcRect l="9656" t="2141" r="8225" b="4182"/>
          <a:stretch>
            <a:fillRect/>
          </a:stretch>
        </p:blipFill>
        <p:spPr>
          <a:xfrm>
            <a:off x="1883410" y="851535"/>
            <a:ext cx="9169400" cy="5610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íŝḷíḋê"/>
          <p:cNvSpPr/>
          <p:nvPr/>
        </p:nvSpPr>
        <p:spPr bwMode="auto"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3" name="任意多边形: 形状 22"/>
          <p:cNvSpPr/>
          <p:nvPr/>
        </p:nvSpPr>
        <p:spPr bwMode="auto">
          <a:xfrm>
            <a:off x="8689495" y="4121323"/>
            <a:ext cx="1552458" cy="1538441"/>
          </a:xfrm>
          <a:custGeom>
            <a:avLst/>
            <a:gdLst>
              <a:gd name="connsiteX0" fmla="*/ 1352399 w 1552458"/>
              <a:gd name="connsiteY0" fmla="*/ 0 h 1538441"/>
              <a:gd name="connsiteX1" fmla="*/ 1385538 w 1552458"/>
              <a:gd name="connsiteY1" fmla="*/ 60483 h 1538441"/>
              <a:gd name="connsiteX2" fmla="*/ 1552458 w 1552458"/>
              <a:gd name="connsiteY2" fmla="*/ 787388 h 1538441"/>
              <a:gd name="connsiteX3" fmla="*/ 1385538 w 1552458"/>
              <a:gd name="connsiteY3" fmla="*/ 1514293 h 1538441"/>
              <a:gd name="connsiteX4" fmla="*/ 1372307 w 1552458"/>
              <a:gd name="connsiteY4" fmla="*/ 1538441 h 1538441"/>
              <a:gd name="connsiteX5" fmla="*/ 0 w 1552458"/>
              <a:gd name="connsiteY5" fmla="*/ 766518 h 1538441"/>
              <a:gd name="connsiteX6" fmla="*/ 1352399 w 1552458"/>
              <a:gd name="connsiteY6" fmla="*/ 0 h 153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2458" h="1538441">
                <a:moveTo>
                  <a:pt x="1352399" y="0"/>
                </a:moveTo>
                <a:lnTo>
                  <a:pt x="1385538" y="60483"/>
                </a:lnTo>
                <a:cubicBezTo>
                  <a:pt x="1493022" y="283905"/>
                  <a:pt x="1552458" y="529544"/>
                  <a:pt x="1552458" y="787388"/>
                </a:cubicBezTo>
                <a:cubicBezTo>
                  <a:pt x="1552458" y="1045232"/>
                  <a:pt x="1493022" y="1290872"/>
                  <a:pt x="1385538" y="1514293"/>
                </a:cubicBezTo>
                <a:lnTo>
                  <a:pt x="1372307" y="1538441"/>
                </a:lnTo>
                <a:lnTo>
                  <a:pt x="0" y="766518"/>
                </a:lnTo>
                <a:lnTo>
                  <a:pt x="135239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 bwMode="auto">
          <a:xfrm>
            <a:off x="10031046" y="4101524"/>
            <a:ext cx="25395" cy="19798"/>
          </a:xfrm>
          <a:custGeom>
            <a:avLst/>
            <a:gdLst>
              <a:gd name="connsiteX0" fmla="*/ 0 w 25395"/>
              <a:gd name="connsiteY0" fmla="*/ 0 h 19798"/>
              <a:gd name="connsiteX1" fmla="*/ 25395 w 25395"/>
              <a:gd name="connsiteY1" fmla="*/ 11553 h 19798"/>
              <a:gd name="connsiteX2" fmla="*/ 10848 w 25395"/>
              <a:gd name="connsiteY2" fmla="*/ 19798 h 19798"/>
              <a:gd name="connsiteX3" fmla="*/ 0 w 25395"/>
              <a:gd name="connsiteY3" fmla="*/ 0 h 1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5" h="19798">
                <a:moveTo>
                  <a:pt x="0" y="0"/>
                </a:moveTo>
                <a:lnTo>
                  <a:pt x="25395" y="11553"/>
                </a:lnTo>
                <a:lnTo>
                  <a:pt x="10848" y="197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wrap="square" anchor="ctr">
            <a:noAutofit/>
          </a:bodyPr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" name="ïṡḷïḋè"/>
          <p:cNvSpPr/>
          <p:nvPr/>
        </p:nvSpPr>
        <p:spPr bwMode="auto">
          <a:xfrm>
            <a:off x="7914050" y="5023584"/>
            <a:ext cx="2574915" cy="1834415"/>
          </a:xfrm>
          <a:custGeom>
            <a:avLst/>
            <a:gdLst>
              <a:gd name="connsiteX0" fmla="*/ 0 w 2574915"/>
              <a:gd name="connsiteY0" fmla="*/ 0 h 1834415"/>
              <a:gd name="connsiteX1" fmla="*/ 2574915 w 2574915"/>
              <a:gd name="connsiteY1" fmla="*/ 1834415 h 1834415"/>
              <a:gd name="connsiteX2" fmla="*/ 1733481 w 2574915"/>
              <a:gd name="connsiteY2" fmla="*/ 1834415 h 183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4915" h="1834415">
                <a:moveTo>
                  <a:pt x="0" y="0"/>
                </a:moveTo>
                <a:lnTo>
                  <a:pt x="2574915" y="1834415"/>
                </a:lnTo>
                <a:lnTo>
                  <a:pt x="1733481" y="18344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0" name="ïṣlïďé"/>
          <p:cNvSpPr/>
          <p:nvPr/>
        </p:nvSpPr>
        <p:spPr bwMode="auto">
          <a:xfrm>
            <a:off x="-9523" y="1"/>
            <a:ext cx="10056439" cy="6857999"/>
          </a:xfrm>
          <a:custGeom>
            <a:avLst/>
            <a:gdLst>
              <a:gd name="connsiteX0" fmla="*/ 0 w 10056439"/>
              <a:gd name="connsiteY0" fmla="*/ 0 h 6857999"/>
              <a:gd name="connsiteX1" fmla="*/ 1015097 w 10056439"/>
              <a:gd name="connsiteY1" fmla="*/ 1 h 6857999"/>
              <a:gd name="connsiteX2" fmla="*/ 10056439 w 10056439"/>
              <a:gd name="connsiteY2" fmla="*/ 4113076 h 6857999"/>
              <a:gd name="connsiteX3" fmla="*/ 5213457 w 10056439"/>
              <a:gd name="connsiteY3" fmla="*/ 6857999 h 6857999"/>
              <a:gd name="connsiteX4" fmla="*/ 1672112 w 10056439"/>
              <a:gd name="connsiteY4" fmla="*/ 6857999 h 6857999"/>
              <a:gd name="connsiteX5" fmla="*/ 0 w 10056439"/>
              <a:gd name="connsiteY5" fmla="*/ 39078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6439" h="6857999">
                <a:moveTo>
                  <a:pt x="0" y="0"/>
                </a:moveTo>
                <a:lnTo>
                  <a:pt x="1015097" y="1"/>
                </a:lnTo>
                <a:lnTo>
                  <a:pt x="10056439" y="4113076"/>
                </a:lnTo>
                <a:lnTo>
                  <a:pt x="5213457" y="6857999"/>
                </a:lnTo>
                <a:lnTo>
                  <a:pt x="1672112" y="6857999"/>
                </a:lnTo>
                <a:lnTo>
                  <a:pt x="0" y="3907822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08942" y="3201523"/>
            <a:ext cx="3460750" cy="10883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fr-FR" altLang="zh-CN" sz="54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Conclusion</a:t>
            </a:r>
            <a:endParaRPr lang="fr-FR" altLang="zh-CN" sz="54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84582" y="2622617"/>
            <a:ext cx="640080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1">
              <a:spcBef>
                <a:spcPct val="0"/>
              </a:spcBef>
            </a:pPr>
            <a:endParaRPr lang="en-US" altLang="zh-C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" name="矩形 10"/>
          <p:cNvSpPr/>
          <p:nvPr/>
        </p:nvSpPr>
        <p:spPr>
          <a:xfrm>
            <a:off x="1292712" y="2178538"/>
            <a:ext cx="2475865" cy="108839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base">
              <a:lnSpc>
                <a:spcPct val="120000"/>
              </a:lnSpc>
            </a:pPr>
            <a:r>
              <a:rPr lang="fr-FR" altLang="zh-CN" sz="54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PART 6</a:t>
            </a:r>
            <a:endParaRPr lang="fr-FR" altLang="zh-CN" sz="5400" b="1" dirty="0">
              <a:solidFill>
                <a:schemeClr val="bg1"/>
              </a:solidFill>
              <a:latin typeface="Californian FB" panose="0207040306080B030204" charset="0"/>
              <a:ea typeface="Calibri" panose="020F0502020204030204" pitchFamily="34" charset="0"/>
              <a:cs typeface="Californian FB" panose="0207040306080B0302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drape"/>
      </p:transition>
    </mc:Choice>
    <mc:Fallback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ḻíḍè"/>
          <p:cNvSpPr/>
          <p:nvPr/>
        </p:nvSpPr>
        <p:spPr>
          <a:xfrm>
            <a:off x="1646754" y="1888041"/>
            <a:ext cx="3451780" cy="3746656"/>
          </a:xfrm>
          <a:custGeom>
            <a:avLst/>
            <a:gdLst>
              <a:gd name="connsiteX0" fmla="*/ 3898180 w 6318251"/>
              <a:gd name="connsiteY0" fmla="*/ 2603978 h 6858000"/>
              <a:gd name="connsiteX1" fmla="*/ 6318251 w 6318251"/>
              <a:gd name="connsiteY1" fmla="*/ 2603978 h 6858000"/>
              <a:gd name="connsiteX2" fmla="*/ 3080472 w 6318251"/>
              <a:gd name="connsiteY2" fmla="*/ 6858000 h 6858000"/>
              <a:gd name="connsiteX3" fmla="*/ 660400 w 6318251"/>
              <a:gd name="connsiteY3" fmla="*/ 6858000 h 6858000"/>
              <a:gd name="connsiteX4" fmla="*/ 3262309 w 6318251"/>
              <a:gd name="connsiteY4" fmla="*/ 0 h 6858000"/>
              <a:gd name="connsiteX5" fmla="*/ 5700714 w 6318251"/>
              <a:gd name="connsiteY5" fmla="*/ 0 h 6858000"/>
              <a:gd name="connsiteX6" fmla="*/ 2438406 w 6318251"/>
              <a:gd name="connsiteY6" fmla="*/ 4286250 h 6858000"/>
              <a:gd name="connsiteX7" fmla="*/ 0 w 6318251"/>
              <a:gd name="connsiteY7" fmla="*/ 4286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8251" h="6858000">
                <a:moveTo>
                  <a:pt x="3898180" y="2603978"/>
                </a:moveTo>
                <a:lnTo>
                  <a:pt x="6318251" y="2603978"/>
                </a:lnTo>
                <a:lnTo>
                  <a:pt x="3080472" y="6858000"/>
                </a:lnTo>
                <a:lnTo>
                  <a:pt x="660400" y="6858000"/>
                </a:lnTo>
                <a:close/>
                <a:moveTo>
                  <a:pt x="3262309" y="0"/>
                </a:moveTo>
                <a:lnTo>
                  <a:pt x="5700714" y="0"/>
                </a:lnTo>
                <a:lnTo>
                  <a:pt x="2438406" y="4286250"/>
                </a:lnTo>
                <a:lnTo>
                  <a:pt x="0" y="4286250"/>
                </a:lnTo>
                <a:close/>
              </a:path>
            </a:pathLst>
          </a:custGeom>
          <a:blipFill rotWithShape="1">
            <a:blip r:embed="rId1"/>
            <a:stretch>
              <a:fillRect r="-37330"/>
            </a:stretch>
          </a:blipFill>
          <a:ln w="12700" cap="flat" cmpd="sng" algn="ctr">
            <a:noFill/>
            <a:prstDash val="solid"/>
            <a:miter lim="800000"/>
          </a:ln>
          <a:effectLst>
            <a:outerShdw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defTabSz="913765"/>
            <a:endParaRPr lang="zh-CN" altLang="en-US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7" name="iṧľiḋê"/>
          <p:cNvSpPr/>
          <p:nvPr/>
        </p:nvSpPr>
        <p:spPr>
          <a:xfrm>
            <a:off x="7120402" y="4665409"/>
            <a:ext cx="607634" cy="2392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algn="ctr" defTabSz="914400"/>
            <a:endParaRPr lang="zh-CN" altLang="en-US" sz="2000" b="1" dirty="0">
              <a:solidFill>
                <a:srgbClr val="248C8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7500"/>
            <a:ext cx="10132037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2" name="文本框 11"/>
          <p:cNvSpPr txBox="1">
            <a:spLocks noChangeArrowheads="1"/>
          </p:cNvSpPr>
          <p:nvPr/>
        </p:nvSpPr>
        <p:spPr bwMode="auto">
          <a:xfrm>
            <a:off x="1565910" y="121285"/>
            <a:ext cx="3612515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PART</a:t>
            </a:r>
            <a:r>
              <a:rPr lang="fr-FR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 6 : Conclusion</a:t>
            </a:r>
            <a:endParaRPr lang="fr-FR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2" name="Zone de texte 1"/>
          <p:cNvSpPr txBox="1"/>
          <p:nvPr/>
        </p:nvSpPr>
        <p:spPr>
          <a:xfrm>
            <a:off x="7024370" y="1443990"/>
            <a:ext cx="422656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2800">
                <a:effectLst/>
                <a:latin typeface="Times New Roman" panose="02020603050405020304" charset="0"/>
                <a:cs typeface="Times New Roman" panose="02020603050405020304" charset="0"/>
              </a:rPr>
              <a:t>En somme, voici comment se présente la structure de notre solution. Merci de nous avoir suivi avec attention, nous sommes la pour tout vos apports et questions.</a:t>
            </a:r>
            <a:endParaRPr lang="fr-FR" altLang="en-US" sz="2800"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fr-FR" altLang="en-US" sz="2800"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fr-FR" altLang="en-US" sz="2800"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6142185" y="87"/>
            <a:ext cx="6179723" cy="6858000"/>
          </a:xfrm>
          <a:prstGeom prst="rect">
            <a:avLst/>
          </a:prstGeom>
          <a:solidFill>
            <a:srgbClr val="B17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alt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4" name="iṣľíďe"/>
          <p:cNvSpPr/>
          <p:nvPr/>
        </p:nvSpPr>
        <p:spPr bwMode="auto">
          <a:xfrm>
            <a:off x="-17780" y="-65405"/>
            <a:ext cx="12284710" cy="1683385"/>
          </a:xfrm>
          <a:custGeom>
            <a:avLst/>
            <a:gdLst>
              <a:gd name="T0" fmla="*/ 0 w 7680"/>
              <a:gd name="T1" fmla="*/ 0 h 1272"/>
              <a:gd name="T2" fmla="*/ 3840 w 7680"/>
              <a:gd name="T3" fmla="*/ 1272 h 1272"/>
              <a:gd name="T4" fmla="*/ 7680 w 7680"/>
              <a:gd name="T5" fmla="*/ 0 h 1272"/>
              <a:gd name="T6" fmla="*/ 0 w 7680"/>
              <a:gd name="T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80" h="1272">
                <a:moveTo>
                  <a:pt x="0" y="0"/>
                </a:moveTo>
                <a:lnTo>
                  <a:pt x="3840" y="1272"/>
                </a:lnTo>
                <a:lnTo>
                  <a:pt x="768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tile tx="0" ty="0" sx="100000" sy="100000" flip="none" algn="tl"/>
          </a:blipFill>
          <a:ln w="76200" cap="flat" cmpd="sng" algn="ctr">
            <a:solidFill>
              <a:schemeClr val="bg1">
                <a:alpha val="73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fr-FR" altLang="zh-CN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6106795" y="2178686"/>
            <a:ext cx="0" cy="4114799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ïṡḷîḋé"/>
          <p:cNvSpPr txBox="1"/>
          <p:nvPr/>
        </p:nvSpPr>
        <p:spPr bwMode="auto">
          <a:xfrm>
            <a:off x="553085" y="493395"/>
            <a:ext cx="10858500" cy="7143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en-US" sz="32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rPr>
              <a:t>Sommaire</a:t>
            </a:r>
            <a:endParaRPr lang="fr-FR" altLang="en-US" sz="32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</p:txBody>
      </p:sp>
      <p:grpSp>
        <p:nvGrpSpPr>
          <p:cNvPr id="7" name="îsḻîḍe"/>
          <p:cNvGrpSpPr/>
          <p:nvPr/>
        </p:nvGrpSpPr>
        <p:grpSpPr>
          <a:xfrm rot="0">
            <a:off x="5909945" y="2061210"/>
            <a:ext cx="5581650" cy="709930"/>
            <a:chOff x="5937032" y="2248887"/>
            <a:chExt cx="5581868" cy="710213"/>
          </a:xfrm>
        </p:grpSpPr>
        <p:sp>
          <p:nvSpPr>
            <p:cNvPr id="33" name="ïṡ1iḍê"/>
            <p:cNvSpPr/>
            <p:nvPr/>
          </p:nvSpPr>
          <p:spPr>
            <a:xfrm>
              <a:off x="5937032" y="2366661"/>
              <a:ext cx="474664" cy="474664"/>
            </a:xfrm>
            <a:prstGeom prst="ellipse">
              <a:avLst/>
            </a:prstGeom>
            <a:solidFill>
              <a:schemeClr val="dk2">
                <a:lumMod val="10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2500"/>
            </a:bodyPr>
            <a:lstStyle/>
            <a:p>
              <a:pPr algn="ctr" defTabSz="914400"/>
              <a:r>
                <a:rPr lang="fr-FR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rPr>
                <a:t>1</a:t>
              </a:r>
              <a:endParaRPr lang="fr-FR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grpSp>
          <p:nvGrpSpPr>
            <p:cNvPr id="30" name="iṥliḋè"/>
            <p:cNvGrpSpPr/>
            <p:nvPr/>
          </p:nvGrpSpPr>
          <p:grpSpPr>
            <a:xfrm>
              <a:off x="6415764" y="2248887"/>
              <a:ext cx="5103136" cy="710213"/>
              <a:chOff x="660400" y="2248887"/>
              <a:chExt cx="5081387" cy="710213"/>
            </a:xfrm>
          </p:grpSpPr>
          <p:sp>
            <p:nvSpPr>
              <p:cNvPr id="31" name="ïš1îḑè"/>
              <p:cNvSpPr/>
              <p:nvPr/>
            </p:nvSpPr>
            <p:spPr bwMode="auto">
              <a:xfrm>
                <a:off x="660400" y="2597522"/>
                <a:ext cx="5081387" cy="361578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endParaRPr lang="fr-FR" alt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32" name="î$ļiďe"/>
              <p:cNvSpPr/>
              <p:nvPr/>
            </p:nvSpPr>
            <p:spPr>
              <a:xfrm>
                <a:off x="660400" y="2248887"/>
                <a:ext cx="5081310" cy="648593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fontAlgn="base">
                  <a:lnSpc>
                    <a:spcPct val="120000"/>
                  </a:lnSpc>
                </a:pPr>
                <a:r>
                  <a:rPr lang="fr-FR" altLang="zh-CN" sz="2800" dirty="0">
                    <a:solidFill>
                      <a:schemeClr val="bg1"/>
                    </a:solidFill>
                    <a:latin typeface="Times New Roman" panose="02020603050405020304" charset="0"/>
                    <a:ea typeface="Calibri" panose="020F0502020204030204" pitchFamily="34" charset="0"/>
                    <a:cs typeface="Times New Roman" panose="02020603050405020304" charset="0"/>
                    <a:sym typeface="Arial" panose="020B0604020202020204" pitchFamily="34" charset="0"/>
                  </a:rPr>
                  <a:t>Introduction</a:t>
                </a:r>
                <a:endParaRPr lang="fr-FR" altLang="zh-CN" sz="2800" dirty="0">
                  <a:solidFill>
                    <a:schemeClr val="bg1"/>
                  </a:solidFill>
                  <a:latin typeface="Times New Roman" panose="02020603050405020304" charset="0"/>
                  <a:ea typeface="Calibri" panose="020F0502020204030204" pitchFamily="34" charset="0"/>
                  <a:cs typeface="Times New Roman" panose="0202060305040502030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" name="íśḻiḑè"/>
          <p:cNvGrpSpPr/>
          <p:nvPr/>
        </p:nvGrpSpPr>
        <p:grpSpPr>
          <a:xfrm rot="0">
            <a:off x="725170" y="2792730"/>
            <a:ext cx="5663565" cy="557530"/>
            <a:chOff x="660400" y="3293082"/>
            <a:chExt cx="5663786" cy="593114"/>
          </a:xfrm>
        </p:grpSpPr>
        <p:sp>
          <p:nvSpPr>
            <p:cNvPr id="27" name="iśľîďê"/>
            <p:cNvSpPr/>
            <p:nvPr/>
          </p:nvSpPr>
          <p:spPr>
            <a:xfrm>
              <a:off x="5849522" y="3410856"/>
              <a:ext cx="474664" cy="474664"/>
            </a:xfrm>
            <a:prstGeom prst="ellipse">
              <a:avLst/>
            </a:prstGeom>
            <a:solidFill>
              <a:schemeClr val="dk2">
                <a:lumMod val="10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r>
                <a:rPr lang="fr-FR" altLang="zh-CN" sz="1500" b="1" dirty="0">
                  <a:solidFill>
                    <a:schemeClr val="bg1"/>
                  </a:solidFill>
                  <a:latin typeface="Times New Roman" panose="02020603050405020304" charset="0"/>
                  <a:ea typeface="Calibri" panose="020F0502020204030204" pitchFamily="34" charset="0"/>
                  <a:cs typeface="Times New Roman" panose="02020603050405020304" charset="0"/>
                  <a:sym typeface="思源黑体" panose="020B0400000000000000" pitchFamily="34" charset="-122"/>
                </a:rPr>
                <a:t>2</a:t>
              </a:r>
              <a:endParaRPr lang="fr-FR" altLang="zh-CN" sz="15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endParaRPr>
            </a:p>
          </p:txBody>
        </p:sp>
        <p:sp>
          <p:nvSpPr>
            <p:cNvPr id="26" name="îṣlíḓe"/>
            <p:cNvSpPr/>
            <p:nvPr/>
          </p:nvSpPr>
          <p:spPr>
            <a:xfrm>
              <a:off x="660400" y="3293082"/>
              <a:ext cx="5103059" cy="593114"/>
            </a:xfrm>
            <a:prstGeom prst="rect">
              <a:avLst/>
            </a:prstGeom>
            <a:noFill/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r" fontAlgn="base">
                <a:lnSpc>
                  <a:spcPct val="120000"/>
                </a:lnSpc>
              </a:pPr>
              <a:r>
                <a:rPr lang="fr-FR" altLang="zh-CN" sz="2800" dirty="0">
                  <a:solidFill>
                    <a:schemeClr val="tx1"/>
                  </a:solidFill>
                  <a:latin typeface="Times New Roman" panose="02020603050405020304" charset="0"/>
                  <a:ea typeface="Calibri" panose="020F0502020204030204" pitchFamily="34" charset="0"/>
                  <a:cs typeface="Times New Roman" panose="02020603050405020304" charset="0"/>
                  <a:sym typeface="Arial" panose="020B0604020202020204" pitchFamily="34" charset="0"/>
                </a:rPr>
                <a:t>Objectifs du</a:t>
              </a:r>
              <a:r>
                <a:rPr lang="fr-FR" altLang="zh-CN" sz="2800" b="1" dirty="0">
                  <a:solidFill>
                    <a:schemeClr val="tx1"/>
                  </a:solidFill>
                  <a:latin typeface="Times New Roman" panose="02020603050405020304" charset="0"/>
                  <a:ea typeface="Calibri" panose="020F0502020204030204" pitchFamily="34" charset="0"/>
                  <a:cs typeface="Times New Roman" panose="02020603050405020304" charset="0"/>
                  <a:sym typeface="Arial" panose="020B0604020202020204" pitchFamily="34" charset="0"/>
                </a:rPr>
                <a:t> </a:t>
              </a:r>
              <a:r>
                <a:rPr lang="fr-FR" altLang="zh-CN" sz="2800" dirty="0">
                  <a:solidFill>
                    <a:schemeClr val="tx1"/>
                  </a:solidFill>
                  <a:latin typeface="Times New Roman" panose="02020603050405020304" charset="0"/>
                  <a:ea typeface="Calibri" panose="020F0502020204030204" pitchFamily="34" charset="0"/>
                  <a:cs typeface="Times New Roman" panose="02020603050405020304" charset="0"/>
                  <a:sym typeface="Arial" panose="020B0604020202020204" pitchFamily="34" charset="0"/>
                </a:rPr>
                <a:t>projet </a:t>
              </a:r>
              <a:endParaRPr lang="fr-FR" altLang="zh-CN" sz="28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9" name="íslîḋè"/>
          <p:cNvGrpSpPr/>
          <p:nvPr/>
        </p:nvGrpSpPr>
        <p:grpSpPr>
          <a:xfrm rot="0">
            <a:off x="5904865" y="3562985"/>
            <a:ext cx="5406390" cy="633730"/>
            <a:chOff x="5843049" y="2220312"/>
            <a:chExt cx="5406596" cy="633986"/>
          </a:xfrm>
        </p:grpSpPr>
        <p:sp>
          <p:nvSpPr>
            <p:cNvPr id="21" name="ïśḷiďe"/>
            <p:cNvSpPr/>
            <p:nvPr/>
          </p:nvSpPr>
          <p:spPr>
            <a:xfrm>
              <a:off x="5843049" y="2310758"/>
              <a:ext cx="474664" cy="474664"/>
            </a:xfrm>
            <a:prstGeom prst="ellipse">
              <a:avLst/>
            </a:prstGeom>
            <a:solidFill>
              <a:schemeClr val="dk2">
                <a:lumMod val="10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r>
                <a:rPr lang="fr-FR" altLang="zh-CN" sz="1500" b="1" dirty="0">
                  <a:solidFill>
                    <a:schemeClr val="bg1"/>
                  </a:solidFill>
                  <a:latin typeface="Times New Roman" panose="02020603050405020304" charset="0"/>
                  <a:ea typeface="Calibri" panose="020F0502020204030204" pitchFamily="34" charset="0"/>
                  <a:cs typeface="Times New Roman" panose="02020603050405020304" charset="0"/>
                  <a:sym typeface="思源黑体" panose="020B0400000000000000" pitchFamily="34" charset="-122"/>
                </a:rPr>
                <a:t>3</a:t>
              </a:r>
              <a:endParaRPr lang="fr-FR" altLang="zh-CN" sz="15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endParaRPr>
            </a:p>
          </p:txBody>
        </p:sp>
        <p:sp>
          <p:nvSpPr>
            <p:cNvPr id="20" name="ïṣ1îḋè"/>
            <p:cNvSpPr/>
            <p:nvPr/>
          </p:nvSpPr>
          <p:spPr>
            <a:xfrm>
              <a:off x="6415841" y="2220312"/>
              <a:ext cx="4833804" cy="633986"/>
            </a:xfrm>
            <a:prstGeom prst="rect">
              <a:avLst/>
            </a:prstGeom>
            <a:noFill/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l" fontAlgn="base">
                <a:lnSpc>
                  <a:spcPct val="120000"/>
                </a:lnSpc>
              </a:pPr>
              <a:r>
                <a:rPr lang="fr-FR" altLang="zh-CN" sz="2800" dirty="0">
                  <a:solidFill>
                    <a:schemeClr val="bg1"/>
                  </a:solidFill>
                  <a:latin typeface="Times New Roman" panose="02020603050405020304" charset="0"/>
                  <a:ea typeface="Calibri" panose="020F0502020204030204" pitchFamily="34" charset="0"/>
                  <a:cs typeface="Times New Roman" panose="02020603050405020304" charset="0"/>
                  <a:sym typeface="Arial" panose="020B0604020202020204" pitchFamily="34" charset="0"/>
                </a:rPr>
                <a:t>Exigences matérielles et logicielles de la solution </a:t>
              </a:r>
              <a:endParaRPr lang="fr-FR" altLang="zh-CN" sz="2800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îṣļîḋé"/>
          <p:cNvGrpSpPr/>
          <p:nvPr/>
        </p:nvGrpSpPr>
        <p:grpSpPr>
          <a:xfrm rot="0">
            <a:off x="799465" y="4240529"/>
            <a:ext cx="5589270" cy="666116"/>
            <a:chOff x="734696" y="5307838"/>
            <a:chExt cx="5589490" cy="666071"/>
          </a:xfrm>
        </p:grpSpPr>
        <p:sp>
          <p:nvSpPr>
            <p:cNvPr id="15" name="î$ḻíḑè"/>
            <p:cNvSpPr/>
            <p:nvPr/>
          </p:nvSpPr>
          <p:spPr>
            <a:xfrm>
              <a:off x="5849522" y="5499245"/>
              <a:ext cx="474664" cy="474664"/>
            </a:xfrm>
            <a:prstGeom prst="ellipse">
              <a:avLst/>
            </a:prstGeom>
            <a:solidFill>
              <a:schemeClr val="dk2">
                <a:lumMod val="10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r>
                <a:rPr lang="fr-FR" altLang="zh-CN" sz="1500" b="1" dirty="0">
                  <a:solidFill>
                    <a:schemeClr val="bg1"/>
                  </a:solidFill>
                  <a:latin typeface="Times New Roman" panose="02020603050405020304" charset="0"/>
                  <a:ea typeface="Calibri" panose="020F0502020204030204" pitchFamily="34" charset="0"/>
                  <a:cs typeface="Times New Roman" panose="02020603050405020304" charset="0"/>
                  <a:sym typeface="思源黑体" panose="020B0400000000000000" pitchFamily="34" charset="-122"/>
                </a:rPr>
                <a:t>4</a:t>
              </a:r>
              <a:endParaRPr lang="fr-FR" altLang="zh-CN" sz="15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endParaRPr>
            </a:p>
          </p:txBody>
        </p:sp>
        <p:sp>
          <p:nvSpPr>
            <p:cNvPr id="13" name="iṩḻiḋe"/>
            <p:cNvSpPr/>
            <p:nvPr/>
          </p:nvSpPr>
          <p:spPr bwMode="auto">
            <a:xfrm>
              <a:off x="734696" y="5307838"/>
              <a:ext cx="5103061" cy="598130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fr-FR" altLang="en-US" sz="2800" dirty="0">
                  <a:solidFill>
                    <a:schemeClr val="tx1"/>
                  </a:solidFill>
                  <a:latin typeface="Times New Roman" panose="02020603050405020304" charset="0"/>
                  <a:ea typeface="Calibri" panose="020F0502020204030204" pitchFamily="34" charset="0"/>
                  <a:cs typeface="Times New Roman" panose="02020603050405020304" charset="0"/>
                  <a:sym typeface="思源黑体" panose="020B0400000000000000" pitchFamily="34" charset="-122"/>
                </a:rPr>
                <a:t>Architecture de l’application</a:t>
              </a:r>
              <a:endParaRPr lang="fr-FR" altLang="en-US" sz="28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 flipH="1">
            <a:off x="6106795" y="-74295"/>
            <a:ext cx="6357620" cy="169227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íslîḋè"/>
          <p:cNvGrpSpPr/>
          <p:nvPr/>
        </p:nvGrpSpPr>
        <p:grpSpPr>
          <a:xfrm rot="0">
            <a:off x="5887720" y="5210175"/>
            <a:ext cx="3307715" cy="474980"/>
            <a:chOff x="5855114" y="2366356"/>
            <a:chExt cx="3307841" cy="474969"/>
          </a:xfrm>
        </p:grpSpPr>
        <p:sp>
          <p:nvSpPr>
            <p:cNvPr id="79" name="ïśḷiďe"/>
            <p:cNvSpPr/>
            <p:nvPr/>
          </p:nvSpPr>
          <p:spPr>
            <a:xfrm>
              <a:off x="5855114" y="2366661"/>
              <a:ext cx="474664" cy="474664"/>
            </a:xfrm>
            <a:prstGeom prst="ellipse">
              <a:avLst/>
            </a:prstGeom>
            <a:solidFill>
              <a:schemeClr val="dk2">
                <a:lumMod val="10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2500"/>
            </a:bodyPr>
            <a:lstStyle/>
            <a:p>
              <a:pPr algn="ctr" defTabSz="914400"/>
              <a:r>
                <a:rPr lang="fr-FR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rPr>
                <a:t>5</a:t>
              </a:r>
              <a:endParaRPr lang="fr-FR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82" name="ïṣ1îḋè"/>
            <p:cNvSpPr/>
            <p:nvPr/>
          </p:nvSpPr>
          <p:spPr>
            <a:xfrm>
              <a:off x="6173896" y="2366356"/>
              <a:ext cx="2989059" cy="445124"/>
            </a:xfrm>
            <a:prstGeom prst="rect">
              <a:avLst/>
            </a:prstGeom>
            <a:noFill/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fontAlgn="base">
                <a:lnSpc>
                  <a:spcPct val="120000"/>
                </a:lnSpc>
              </a:pPr>
              <a:r>
                <a:rPr lang="fr-FR" altLang="zh-CN" sz="2800" dirty="0">
                  <a:solidFill>
                    <a:schemeClr val="bg1"/>
                  </a:solidFill>
                  <a:latin typeface="Times New Roman" panose="02020603050405020304" charset="0"/>
                  <a:ea typeface="Calibri" panose="020F0502020204030204" pitchFamily="34" charset="0"/>
                  <a:cs typeface="Times New Roman" panose="02020603050405020304" charset="0"/>
                  <a:sym typeface="Arial" panose="020B0604020202020204" pitchFamily="34" charset="0"/>
                </a:rPr>
                <a:t>Les diagrammes</a:t>
              </a:r>
              <a:endParaRPr lang="fr-FR" altLang="zh-CN" sz="2800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îṣļîḋé"/>
          <p:cNvGrpSpPr/>
          <p:nvPr/>
        </p:nvGrpSpPr>
        <p:grpSpPr>
          <a:xfrm rot="0">
            <a:off x="799465" y="5893434"/>
            <a:ext cx="5589270" cy="680086"/>
            <a:chOff x="734696" y="5293869"/>
            <a:chExt cx="5589490" cy="680040"/>
          </a:xfrm>
        </p:grpSpPr>
        <p:sp>
          <p:nvSpPr>
            <p:cNvPr id="86" name="î$ḻíḑè"/>
            <p:cNvSpPr/>
            <p:nvPr/>
          </p:nvSpPr>
          <p:spPr>
            <a:xfrm>
              <a:off x="5849522" y="5499245"/>
              <a:ext cx="474664" cy="474664"/>
            </a:xfrm>
            <a:prstGeom prst="ellipse">
              <a:avLst/>
            </a:prstGeom>
            <a:solidFill>
              <a:schemeClr val="dk2">
                <a:lumMod val="10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2500"/>
            </a:bodyPr>
            <a:lstStyle/>
            <a:p>
              <a:pPr algn="ctr" defTabSz="914400"/>
              <a:r>
                <a:rPr lang="fr-FR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rPr>
                <a:t>6</a:t>
              </a:r>
              <a:endParaRPr lang="fr-FR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88" name="iṩḻiḋe"/>
            <p:cNvSpPr/>
            <p:nvPr/>
          </p:nvSpPr>
          <p:spPr bwMode="auto">
            <a:xfrm>
              <a:off x="734696" y="5293869"/>
              <a:ext cx="5103061" cy="493362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fr-FR" altLang="en-US" sz="2800" dirty="0">
                  <a:solidFill>
                    <a:schemeClr val="tx1"/>
                  </a:solidFill>
                  <a:latin typeface="Times New Roman" panose="02020603050405020304" charset="0"/>
                  <a:ea typeface="Calibri" panose="020F0502020204030204" pitchFamily="34" charset="0"/>
                  <a:cs typeface="Times New Roman" panose="02020603050405020304" charset="0"/>
                  <a:sym typeface="思源黑体" panose="020B0400000000000000" pitchFamily="34" charset="-122"/>
                </a:rPr>
                <a:t>Conclusion</a:t>
              </a:r>
              <a:endParaRPr lang="fr-FR" altLang="en-US" sz="28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eelOff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4" grpId="0" bldLvl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文本框 10"/>
          <p:cNvSpPr txBox="1"/>
          <p:nvPr>
            <p:custDataLst>
              <p:tags r:id="rId1"/>
            </p:custDataLst>
          </p:nvPr>
        </p:nvSpPr>
        <p:spPr>
          <a:xfrm>
            <a:off x="3996862" y="3235327"/>
            <a:ext cx="393157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altLang="zh-CN" sz="2800" dirty="0">
                <a:solidFill>
                  <a:schemeClr val="accent3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rPr>
              <a:t>Merci pour votre attention</a:t>
            </a:r>
            <a:endParaRPr lang="fr-FR" altLang="zh-CN" sz="2800" dirty="0">
              <a:solidFill>
                <a:schemeClr val="accent3">
                  <a:lumMod val="65000"/>
                  <a:lumOff val="35000"/>
                </a:schemeClr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077593" y="2298122"/>
            <a:ext cx="55648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3">
                    <a:lumMod val="10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THANKS</a:t>
            </a:r>
            <a:endParaRPr lang="en-US" sz="4000" b="1" dirty="0">
              <a:solidFill>
                <a:schemeClr val="accent3">
                  <a:lumMod val="10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íŝḷíḋê"/>
          <p:cNvSpPr/>
          <p:nvPr/>
        </p:nvSpPr>
        <p:spPr bwMode="auto"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3" name="任意多边形: 形状 22"/>
          <p:cNvSpPr/>
          <p:nvPr/>
        </p:nvSpPr>
        <p:spPr bwMode="auto">
          <a:xfrm>
            <a:off x="8689495" y="4121323"/>
            <a:ext cx="1552458" cy="1538441"/>
          </a:xfrm>
          <a:custGeom>
            <a:avLst/>
            <a:gdLst>
              <a:gd name="connsiteX0" fmla="*/ 1352399 w 1552458"/>
              <a:gd name="connsiteY0" fmla="*/ 0 h 1538441"/>
              <a:gd name="connsiteX1" fmla="*/ 1385538 w 1552458"/>
              <a:gd name="connsiteY1" fmla="*/ 60483 h 1538441"/>
              <a:gd name="connsiteX2" fmla="*/ 1552458 w 1552458"/>
              <a:gd name="connsiteY2" fmla="*/ 787388 h 1538441"/>
              <a:gd name="connsiteX3" fmla="*/ 1385538 w 1552458"/>
              <a:gd name="connsiteY3" fmla="*/ 1514293 h 1538441"/>
              <a:gd name="connsiteX4" fmla="*/ 1372307 w 1552458"/>
              <a:gd name="connsiteY4" fmla="*/ 1538441 h 1538441"/>
              <a:gd name="connsiteX5" fmla="*/ 0 w 1552458"/>
              <a:gd name="connsiteY5" fmla="*/ 766518 h 1538441"/>
              <a:gd name="connsiteX6" fmla="*/ 1352399 w 1552458"/>
              <a:gd name="connsiteY6" fmla="*/ 0 h 153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2458" h="1538441">
                <a:moveTo>
                  <a:pt x="1352399" y="0"/>
                </a:moveTo>
                <a:lnTo>
                  <a:pt x="1385538" y="60483"/>
                </a:lnTo>
                <a:cubicBezTo>
                  <a:pt x="1493022" y="283905"/>
                  <a:pt x="1552458" y="529544"/>
                  <a:pt x="1552458" y="787388"/>
                </a:cubicBezTo>
                <a:cubicBezTo>
                  <a:pt x="1552458" y="1045232"/>
                  <a:pt x="1493022" y="1290872"/>
                  <a:pt x="1385538" y="1514293"/>
                </a:cubicBezTo>
                <a:lnTo>
                  <a:pt x="1372307" y="1538441"/>
                </a:lnTo>
                <a:lnTo>
                  <a:pt x="0" y="766518"/>
                </a:lnTo>
                <a:lnTo>
                  <a:pt x="135239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 bwMode="auto">
          <a:xfrm>
            <a:off x="10031046" y="4101524"/>
            <a:ext cx="25395" cy="19798"/>
          </a:xfrm>
          <a:custGeom>
            <a:avLst/>
            <a:gdLst>
              <a:gd name="connsiteX0" fmla="*/ 0 w 25395"/>
              <a:gd name="connsiteY0" fmla="*/ 0 h 19798"/>
              <a:gd name="connsiteX1" fmla="*/ 25395 w 25395"/>
              <a:gd name="connsiteY1" fmla="*/ 11553 h 19798"/>
              <a:gd name="connsiteX2" fmla="*/ 10848 w 25395"/>
              <a:gd name="connsiteY2" fmla="*/ 19798 h 19798"/>
              <a:gd name="connsiteX3" fmla="*/ 0 w 25395"/>
              <a:gd name="connsiteY3" fmla="*/ 0 h 1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5" h="19798">
                <a:moveTo>
                  <a:pt x="0" y="0"/>
                </a:moveTo>
                <a:lnTo>
                  <a:pt x="25395" y="11553"/>
                </a:lnTo>
                <a:lnTo>
                  <a:pt x="10848" y="197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wrap="square" anchor="ctr">
            <a:noAutofit/>
          </a:bodyPr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" name="ïṡḷïḋè"/>
          <p:cNvSpPr/>
          <p:nvPr/>
        </p:nvSpPr>
        <p:spPr bwMode="auto">
          <a:xfrm>
            <a:off x="7914050" y="5023584"/>
            <a:ext cx="2574915" cy="1834415"/>
          </a:xfrm>
          <a:custGeom>
            <a:avLst/>
            <a:gdLst>
              <a:gd name="connsiteX0" fmla="*/ 0 w 2574915"/>
              <a:gd name="connsiteY0" fmla="*/ 0 h 1834415"/>
              <a:gd name="connsiteX1" fmla="*/ 2574915 w 2574915"/>
              <a:gd name="connsiteY1" fmla="*/ 1834415 h 1834415"/>
              <a:gd name="connsiteX2" fmla="*/ 1733481 w 2574915"/>
              <a:gd name="connsiteY2" fmla="*/ 1834415 h 183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4915" h="1834415">
                <a:moveTo>
                  <a:pt x="0" y="0"/>
                </a:moveTo>
                <a:lnTo>
                  <a:pt x="2574915" y="1834415"/>
                </a:lnTo>
                <a:lnTo>
                  <a:pt x="1733481" y="18344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0" name="ïṣlïďé"/>
          <p:cNvSpPr/>
          <p:nvPr/>
        </p:nvSpPr>
        <p:spPr bwMode="auto">
          <a:xfrm>
            <a:off x="2" y="1"/>
            <a:ext cx="10056439" cy="6857999"/>
          </a:xfrm>
          <a:custGeom>
            <a:avLst/>
            <a:gdLst>
              <a:gd name="connsiteX0" fmla="*/ 0 w 10056439"/>
              <a:gd name="connsiteY0" fmla="*/ 0 h 6857999"/>
              <a:gd name="connsiteX1" fmla="*/ 1015097 w 10056439"/>
              <a:gd name="connsiteY1" fmla="*/ 1 h 6857999"/>
              <a:gd name="connsiteX2" fmla="*/ 10056439 w 10056439"/>
              <a:gd name="connsiteY2" fmla="*/ 4113076 h 6857999"/>
              <a:gd name="connsiteX3" fmla="*/ 5213457 w 10056439"/>
              <a:gd name="connsiteY3" fmla="*/ 6857999 h 6857999"/>
              <a:gd name="connsiteX4" fmla="*/ 1672112 w 10056439"/>
              <a:gd name="connsiteY4" fmla="*/ 6857999 h 6857999"/>
              <a:gd name="connsiteX5" fmla="*/ 0 w 10056439"/>
              <a:gd name="connsiteY5" fmla="*/ 39078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6439" h="6857999">
                <a:moveTo>
                  <a:pt x="0" y="0"/>
                </a:moveTo>
                <a:lnTo>
                  <a:pt x="1015097" y="1"/>
                </a:lnTo>
                <a:lnTo>
                  <a:pt x="10056439" y="4113076"/>
                </a:lnTo>
                <a:lnTo>
                  <a:pt x="5213457" y="6857999"/>
                </a:lnTo>
                <a:lnTo>
                  <a:pt x="1672112" y="6857999"/>
                </a:lnTo>
                <a:lnTo>
                  <a:pt x="0" y="3907822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65787" y="3201523"/>
            <a:ext cx="4179570" cy="10883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fr-FR" altLang="zh-CN" sz="5400" b="1" dirty="0">
                <a:solidFill>
                  <a:schemeClr val="bg1"/>
                </a:solidFill>
                <a:latin typeface="Bookman Old Style" panose="02050604050505020204" charset="0"/>
                <a:ea typeface="Calibri" panose="020F0502020204030204" pitchFamily="34" charset="0"/>
                <a:cs typeface="Bookman Old Style" panose="02050604050505020204" charset="0"/>
                <a:sym typeface="Arial" panose="020B0604020202020204" pitchFamily="34" charset="0"/>
              </a:rPr>
              <a:t> </a:t>
            </a:r>
            <a:r>
              <a:rPr lang="fr-FR" altLang="zh-CN" sz="54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Introduction</a:t>
            </a:r>
            <a:endParaRPr lang="fr-FR" altLang="zh-CN" sz="54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27407" y="3998428"/>
            <a:ext cx="5171615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84582" y="2622617"/>
            <a:ext cx="640080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1">
              <a:spcBef>
                <a:spcPct val="0"/>
              </a:spcBef>
            </a:pPr>
            <a:endParaRPr lang="en-US" altLang="zh-C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" name="矩形 10"/>
          <p:cNvSpPr/>
          <p:nvPr/>
        </p:nvSpPr>
        <p:spPr>
          <a:xfrm>
            <a:off x="1292712" y="2178538"/>
            <a:ext cx="2514600" cy="108839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base">
              <a:lnSpc>
                <a:spcPct val="120000"/>
              </a:lnSpc>
            </a:pPr>
            <a:r>
              <a:rPr lang="fr-FR" altLang="zh-CN" sz="54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PART </a:t>
            </a:r>
            <a:r>
              <a:rPr lang="fr-FR" altLang="zh-CN" sz="5400" b="1" dirty="0">
                <a:solidFill>
                  <a:schemeClr val="bg1"/>
                </a:solidFill>
                <a:latin typeface="Californian FB" panose="0207040306080B030204" charset="0"/>
                <a:ea typeface="Calibri" panose="020F0502020204030204" pitchFamily="34" charset="0"/>
                <a:cs typeface="Californian FB" panose="0207040306080B030204" charset="0"/>
                <a:sym typeface="Arial" panose="020B0604020202020204" pitchFamily="34" charset="0"/>
              </a:rPr>
              <a:t>1</a:t>
            </a:r>
            <a:endParaRPr lang="fr-FR" altLang="zh-CN" sz="5400" b="1" dirty="0">
              <a:solidFill>
                <a:schemeClr val="bg1"/>
              </a:solidFill>
              <a:latin typeface="Californian FB" panose="0207040306080B030204" charset="0"/>
              <a:ea typeface="Calibri" panose="020F0502020204030204" pitchFamily="34" charset="0"/>
              <a:cs typeface="Californian FB" panose="0207040306080B0302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drape"/>
      </p:transition>
    </mc:Choice>
    <mc:Fallback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21220" y="733425"/>
            <a:ext cx="4645660" cy="5467350"/>
          </a:xfrm>
          <a:custGeom>
            <a:avLst/>
            <a:gdLst>
              <a:gd name="connsiteX0" fmla="*/ 0 w 4062953"/>
              <a:gd name="connsiteY0" fmla="*/ 0 h 4958499"/>
              <a:gd name="connsiteX1" fmla="*/ 4062953 w 4062953"/>
              <a:gd name="connsiteY1" fmla="*/ 0 h 4958499"/>
              <a:gd name="connsiteX2" fmla="*/ 4062953 w 4062953"/>
              <a:gd name="connsiteY2" fmla="*/ 4958499 h 4958499"/>
              <a:gd name="connsiteX3" fmla="*/ 0 w 4062953"/>
              <a:gd name="connsiteY3" fmla="*/ 4958499 h 4958499"/>
              <a:gd name="connsiteX4" fmla="*/ 0 w 4062953"/>
              <a:gd name="connsiteY4" fmla="*/ 923526 h 4958499"/>
              <a:gd name="connsiteX5" fmla="*/ 235669 w 4062953"/>
              <a:gd name="connsiteY5" fmla="*/ 699943 h 4958499"/>
              <a:gd name="connsiteX6" fmla="*/ 0 w 4062953"/>
              <a:gd name="connsiteY6" fmla="*/ 476360 h 495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2953" h="4958499">
                <a:moveTo>
                  <a:pt x="0" y="0"/>
                </a:moveTo>
                <a:lnTo>
                  <a:pt x="4062953" y="0"/>
                </a:lnTo>
                <a:lnTo>
                  <a:pt x="4062953" y="4958499"/>
                </a:lnTo>
                <a:lnTo>
                  <a:pt x="0" y="4958499"/>
                </a:lnTo>
                <a:lnTo>
                  <a:pt x="0" y="923526"/>
                </a:lnTo>
                <a:lnTo>
                  <a:pt x="235669" y="699943"/>
                </a:lnTo>
                <a:lnTo>
                  <a:pt x="0" y="4763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en-US" sz="2800" b="1"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rPr>
              <a:t>Introduction</a:t>
            </a:r>
            <a:endParaRPr lang="fr-FR" altLang="en-US" sz="2800" b="1"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  <a:p>
            <a:pPr algn="just"/>
            <a:endParaRPr lang="fr-FR" altLang="en-US" sz="2800" b="1"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  <a:p>
            <a:pPr algn="just"/>
            <a:r>
              <a:rPr lang="fr-FR" altLang="en-US" sz="2000"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rPr>
              <a:t>L’application de controle parental,  est une solution qui vise à résoudre le problème d’apprentissage des élèves en leurs procurants un suivi personnalisé adapté à leurs niveaux tout en les éloignants des applications de distractions d’une part, et d’autres part en permettant aux parents de pouvoir suivre la progression de leurs enfants.</a:t>
            </a:r>
            <a:endParaRPr lang="fr-FR" altLang="en-US" sz="2000"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  <a:p>
            <a:pPr algn="ctr"/>
            <a:endParaRPr lang="fr-FR" altLang="en-US" sz="2000"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88012" y="2970230"/>
            <a:ext cx="2905679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altLang="en-US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201150" y="933450"/>
            <a:ext cx="419100" cy="419100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9334278" y="-410328"/>
            <a:ext cx="971972" cy="1594411"/>
          </a:xfrm>
          <a:custGeom>
            <a:avLst/>
            <a:gdLst>
              <a:gd name="connsiteX0" fmla="*/ 57372 w 971972"/>
              <a:gd name="connsiteY0" fmla="*/ 1591428 h 1594411"/>
              <a:gd name="connsiteX1" fmla="*/ 114522 w 971972"/>
              <a:gd name="connsiteY1" fmla="*/ 1362828 h 1594411"/>
              <a:gd name="connsiteX2" fmla="*/ 266922 w 971972"/>
              <a:gd name="connsiteY2" fmla="*/ 962778 h 1594411"/>
              <a:gd name="connsiteX3" fmla="*/ 495522 w 971972"/>
              <a:gd name="connsiteY3" fmla="*/ 600828 h 1594411"/>
              <a:gd name="connsiteX4" fmla="*/ 971772 w 971972"/>
              <a:gd name="connsiteY4" fmla="*/ 143628 h 1594411"/>
              <a:gd name="connsiteX5" fmla="*/ 552672 w 971972"/>
              <a:gd name="connsiteY5" fmla="*/ 10278 h 1594411"/>
              <a:gd name="connsiteX6" fmla="*/ 400272 w 971972"/>
              <a:gd name="connsiteY6" fmla="*/ 372228 h 1594411"/>
              <a:gd name="connsiteX7" fmla="*/ 57372 w 971972"/>
              <a:gd name="connsiteY7" fmla="*/ 1134228 h 1594411"/>
              <a:gd name="connsiteX8" fmla="*/ 38322 w 971972"/>
              <a:gd name="connsiteY8" fmla="*/ 1229478 h 1594411"/>
              <a:gd name="connsiteX9" fmla="*/ 222 w 971972"/>
              <a:gd name="connsiteY9" fmla="*/ 1477128 h 1594411"/>
              <a:gd name="connsiteX10" fmla="*/ 57372 w 971972"/>
              <a:gd name="connsiteY10" fmla="*/ 1591428 h 1594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1972" h="1594411">
                <a:moveTo>
                  <a:pt x="57372" y="1591428"/>
                </a:moveTo>
                <a:cubicBezTo>
                  <a:pt x="76422" y="1572378"/>
                  <a:pt x="79597" y="1467603"/>
                  <a:pt x="114522" y="1362828"/>
                </a:cubicBezTo>
                <a:cubicBezTo>
                  <a:pt x="149447" y="1258053"/>
                  <a:pt x="203422" y="1089778"/>
                  <a:pt x="266922" y="962778"/>
                </a:cubicBezTo>
                <a:cubicBezTo>
                  <a:pt x="330422" y="835778"/>
                  <a:pt x="378047" y="737353"/>
                  <a:pt x="495522" y="600828"/>
                </a:cubicBezTo>
                <a:cubicBezTo>
                  <a:pt x="612997" y="464303"/>
                  <a:pt x="962247" y="242053"/>
                  <a:pt x="971772" y="143628"/>
                </a:cubicBezTo>
                <a:cubicBezTo>
                  <a:pt x="981297" y="45203"/>
                  <a:pt x="647922" y="-27822"/>
                  <a:pt x="552672" y="10278"/>
                </a:cubicBezTo>
                <a:cubicBezTo>
                  <a:pt x="457422" y="48378"/>
                  <a:pt x="482822" y="184903"/>
                  <a:pt x="400272" y="372228"/>
                </a:cubicBezTo>
                <a:cubicBezTo>
                  <a:pt x="317722" y="559553"/>
                  <a:pt x="117697" y="991353"/>
                  <a:pt x="57372" y="1134228"/>
                </a:cubicBezTo>
                <a:cubicBezTo>
                  <a:pt x="-2953" y="1277103"/>
                  <a:pt x="47847" y="1172328"/>
                  <a:pt x="38322" y="1229478"/>
                </a:cubicBezTo>
                <a:cubicBezTo>
                  <a:pt x="28797" y="1286628"/>
                  <a:pt x="-2953" y="1419978"/>
                  <a:pt x="222" y="1477128"/>
                </a:cubicBezTo>
                <a:cubicBezTo>
                  <a:pt x="3397" y="1534278"/>
                  <a:pt x="38322" y="1610478"/>
                  <a:pt x="57372" y="159142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/>
      <p:bldP spid="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íŝḷíḋê"/>
          <p:cNvSpPr/>
          <p:nvPr/>
        </p:nvSpPr>
        <p:spPr bwMode="auto">
          <a:xfrm>
            <a:off x="2032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3" name="任意多边形: 形状 22"/>
          <p:cNvSpPr/>
          <p:nvPr/>
        </p:nvSpPr>
        <p:spPr bwMode="auto">
          <a:xfrm>
            <a:off x="8689495" y="4121323"/>
            <a:ext cx="1552458" cy="1538441"/>
          </a:xfrm>
          <a:custGeom>
            <a:avLst/>
            <a:gdLst>
              <a:gd name="connsiteX0" fmla="*/ 1352399 w 1552458"/>
              <a:gd name="connsiteY0" fmla="*/ 0 h 1538441"/>
              <a:gd name="connsiteX1" fmla="*/ 1385538 w 1552458"/>
              <a:gd name="connsiteY1" fmla="*/ 60483 h 1538441"/>
              <a:gd name="connsiteX2" fmla="*/ 1552458 w 1552458"/>
              <a:gd name="connsiteY2" fmla="*/ 787388 h 1538441"/>
              <a:gd name="connsiteX3" fmla="*/ 1385538 w 1552458"/>
              <a:gd name="connsiteY3" fmla="*/ 1514293 h 1538441"/>
              <a:gd name="connsiteX4" fmla="*/ 1372307 w 1552458"/>
              <a:gd name="connsiteY4" fmla="*/ 1538441 h 1538441"/>
              <a:gd name="connsiteX5" fmla="*/ 0 w 1552458"/>
              <a:gd name="connsiteY5" fmla="*/ 766518 h 1538441"/>
              <a:gd name="connsiteX6" fmla="*/ 1352399 w 1552458"/>
              <a:gd name="connsiteY6" fmla="*/ 0 h 153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2458" h="1538441">
                <a:moveTo>
                  <a:pt x="1352399" y="0"/>
                </a:moveTo>
                <a:lnTo>
                  <a:pt x="1385538" y="60483"/>
                </a:lnTo>
                <a:cubicBezTo>
                  <a:pt x="1493022" y="283905"/>
                  <a:pt x="1552458" y="529544"/>
                  <a:pt x="1552458" y="787388"/>
                </a:cubicBezTo>
                <a:cubicBezTo>
                  <a:pt x="1552458" y="1045232"/>
                  <a:pt x="1493022" y="1290872"/>
                  <a:pt x="1385538" y="1514293"/>
                </a:cubicBezTo>
                <a:lnTo>
                  <a:pt x="1372307" y="1538441"/>
                </a:lnTo>
                <a:lnTo>
                  <a:pt x="0" y="766518"/>
                </a:lnTo>
                <a:lnTo>
                  <a:pt x="135239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 bwMode="auto">
          <a:xfrm>
            <a:off x="10031046" y="4101524"/>
            <a:ext cx="25395" cy="19798"/>
          </a:xfrm>
          <a:custGeom>
            <a:avLst/>
            <a:gdLst>
              <a:gd name="connsiteX0" fmla="*/ 0 w 25395"/>
              <a:gd name="connsiteY0" fmla="*/ 0 h 19798"/>
              <a:gd name="connsiteX1" fmla="*/ 25395 w 25395"/>
              <a:gd name="connsiteY1" fmla="*/ 11553 h 19798"/>
              <a:gd name="connsiteX2" fmla="*/ 10848 w 25395"/>
              <a:gd name="connsiteY2" fmla="*/ 19798 h 19798"/>
              <a:gd name="connsiteX3" fmla="*/ 0 w 25395"/>
              <a:gd name="connsiteY3" fmla="*/ 0 h 1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5" h="19798">
                <a:moveTo>
                  <a:pt x="0" y="0"/>
                </a:moveTo>
                <a:lnTo>
                  <a:pt x="25395" y="11553"/>
                </a:lnTo>
                <a:lnTo>
                  <a:pt x="10848" y="197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wrap="square" anchor="ctr">
            <a:noAutofit/>
          </a:bodyPr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" name="ïṡḷïḋè"/>
          <p:cNvSpPr/>
          <p:nvPr/>
        </p:nvSpPr>
        <p:spPr bwMode="auto">
          <a:xfrm>
            <a:off x="7914050" y="5023584"/>
            <a:ext cx="2574915" cy="1834415"/>
          </a:xfrm>
          <a:custGeom>
            <a:avLst/>
            <a:gdLst>
              <a:gd name="connsiteX0" fmla="*/ 0 w 2574915"/>
              <a:gd name="connsiteY0" fmla="*/ 0 h 1834415"/>
              <a:gd name="connsiteX1" fmla="*/ 2574915 w 2574915"/>
              <a:gd name="connsiteY1" fmla="*/ 1834415 h 1834415"/>
              <a:gd name="connsiteX2" fmla="*/ 1733481 w 2574915"/>
              <a:gd name="connsiteY2" fmla="*/ 1834415 h 183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4915" h="1834415">
                <a:moveTo>
                  <a:pt x="0" y="0"/>
                </a:moveTo>
                <a:lnTo>
                  <a:pt x="2574915" y="1834415"/>
                </a:lnTo>
                <a:lnTo>
                  <a:pt x="1733481" y="18344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0" name="ïṣlïďé"/>
          <p:cNvSpPr/>
          <p:nvPr/>
        </p:nvSpPr>
        <p:spPr bwMode="auto">
          <a:xfrm>
            <a:off x="2" y="1"/>
            <a:ext cx="10056439" cy="6857999"/>
          </a:xfrm>
          <a:custGeom>
            <a:avLst/>
            <a:gdLst>
              <a:gd name="connsiteX0" fmla="*/ 0 w 10056439"/>
              <a:gd name="connsiteY0" fmla="*/ 0 h 6857999"/>
              <a:gd name="connsiteX1" fmla="*/ 1015097 w 10056439"/>
              <a:gd name="connsiteY1" fmla="*/ 1 h 6857999"/>
              <a:gd name="connsiteX2" fmla="*/ 10056439 w 10056439"/>
              <a:gd name="connsiteY2" fmla="*/ 4113076 h 6857999"/>
              <a:gd name="connsiteX3" fmla="*/ 5213457 w 10056439"/>
              <a:gd name="connsiteY3" fmla="*/ 6857999 h 6857999"/>
              <a:gd name="connsiteX4" fmla="*/ 1672112 w 10056439"/>
              <a:gd name="connsiteY4" fmla="*/ 6857999 h 6857999"/>
              <a:gd name="connsiteX5" fmla="*/ 0 w 10056439"/>
              <a:gd name="connsiteY5" fmla="*/ 39078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6439" h="6857999">
                <a:moveTo>
                  <a:pt x="0" y="0"/>
                </a:moveTo>
                <a:lnTo>
                  <a:pt x="1015097" y="1"/>
                </a:lnTo>
                <a:lnTo>
                  <a:pt x="10056439" y="4113076"/>
                </a:lnTo>
                <a:lnTo>
                  <a:pt x="5213457" y="6857999"/>
                </a:lnTo>
                <a:lnTo>
                  <a:pt x="1672112" y="6857999"/>
                </a:lnTo>
                <a:lnTo>
                  <a:pt x="0" y="3907822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08942" y="3201523"/>
            <a:ext cx="6007100" cy="10883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fr-FR" altLang="zh-CN" sz="5400" b="1" dirty="0">
                <a:solidFill>
                  <a:schemeClr val="bg1"/>
                </a:solidFill>
                <a:latin typeface="Bookman Old Style" panose="02050604050505020204" charset="0"/>
                <a:ea typeface="Calibri" panose="020F0502020204030204" pitchFamily="34" charset="0"/>
                <a:cs typeface="Bookman Old Style" panose="02050604050505020204" charset="0"/>
                <a:sym typeface="Arial" panose="020B0604020202020204" pitchFamily="34" charset="0"/>
              </a:rPr>
              <a:t> </a:t>
            </a:r>
            <a:r>
              <a:rPr lang="fr-FR" altLang="zh-CN" sz="54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Objectifs </a:t>
            </a:r>
            <a:r>
              <a:rPr lang="fr-FR" altLang="zh-CN" sz="54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du projet</a:t>
            </a:r>
            <a:endParaRPr lang="fr-FR" altLang="zh-CN" sz="54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84582" y="2622617"/>
            <a:ext cx="640080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1">
              <a:spcBef>
                <a:spcPct val="0"/>
              </a:spcBef>
            </a:pPr>
            <a:endParaRPr lang="en-US" altLang="zh-C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" name="矩形 10"/>
          <p:cNvSpPr/>
          <p:nvPr/>
        </p:nvSpPr>
        <p:spPr>
          <a:xfrm>
            <a:off x="1292712" y="2178538"/>
            <a:ext cx="2514600" cy="108839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base">
              <a:lnSpc>
                <a:spcPct val="120000"/>
              </a:lnSpc>
            </a:pPr>
            <a:r>
              <a:rPr lang="fr-FR" altLang="zh-CN" sz="54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PART </a:t>
            </a:r>
            <a:r>
              <a:rPr lang="fr-FR" altLang="zh-CN" sz="5400" b="1" dirty="0">
                <a:solidFill>
                  <a:schemeClr val="bg1"/>
                </a:solidFill>
                <a:latin typeface="Californian FB" panose="0207040306080B030204" charset="0"/>
                <a:ea typeface="Calibri" panose="020F0502020204030204" pitchFamily="34" charset="0"/>
                <a:cs typeface="Californian FB" panose="0207040306080B030204" charset="0"/>
                <a:sym typeface="Arial" panose="020B0604020202020204" pitchFamily="34" charset="0"/>
              </a:rPr>
              <a:t>2</a:t>
            </a:r>
            <a:endParaRPr lang="fr-FR" altLang="zh-CN" sz="5400" b="1" dirty="0">
              <a:solidFill>
                <a:schemeClr val="bg1"/>
              </a:solidFill>
              <a:latin typeface="Californian FB" panose="0207040306080B030204" charset="0"/>
              <a:ea typeface="Calibri" panose="020F0502020204030204" pitchFamily="34" charset="0"/>
              <a:cs typeface="Californian FB" panose="0207040306080B0302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drape"/>
      </p:transition>
    </mc:Choice>
    <mc:Fallback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íṩļiḍe"/>
          <p:cNvSpPr/>
          <p:nvPr/>
        </p:nvSpPr>
        <p:spPr bwMode="auto">
          <a:xfrm>
            <a:off x="1468657" y="1755845"/>
            <a:ext cx="964142" cy="10096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normAutofit fontScale="92500"/>
          </a:bodyPr>
          <a:lstStyle/>
          <a:p>
            <a:pPr algn="l"/>
            <a:r>
              <a:rPr lang="en-US" sz="6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66</a:t>
            </a:r>
            <a:endParaRPr lang="en-US" sz="6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9" name="íŝļïḓê"/>
          <p:cNvSpPr/>
          <p:nvPr/>
        </p:nvSpPr>
        <p:spPr bwMode="auto">
          <a:xfrm>
            <a:off x="2255660" y="1935233"/>
            <a:ext cx="365125" cy="4921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normAutofit fontScale="92500" lnSpcReduction="20000"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%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" name="íś1íḍe"/>
          <p:cNvSpPr/>
          <p:nvPr/>
        </p:nvSpPr>
        <p:spPr bwMode="auto">
          <a:xfrm>
            <a:off x="2713487" y="2234263"/>
            <a:ext cx="2088232" cy="557399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t" anchorCtr="0">
            <a:normAutofit fontScale="9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Please replace the text content, modify the text content, or copy your content directly to this point.</a:t>
            </a:r>
            <a:endParaRPr lang="zh-CN" altLang="en-US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3" name="íṡ1iḋé"/>
          <p:cNvSpPr/>
          <p:nvPr/>
        </p:nvSpPr>
        <p:spPr bwMode="auto">
          <a:xfrm>
            <a:off x="7445719" y="1755845"/>
            <a:ext cx="964142" cy="10096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normAutofit fontScale="92500"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34</a:t>
            </a:r>
            <a:endParaRPr lang="en-US" altLang="zh-CN" sz="6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4" name="ïSļídè"/>
          <p:cNvSpPr/>
          <p:nvPr/>
        </p:nvSpPr>
        <p:spPr bwMode="auto">
          <a:xfrm>
            <a:off x="8232722" y="1935233"/>
            <a:ext cx="365125" cy="4921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normAutofit fontScale="92500" lnSpcReduction="20000"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%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íṣľïḓè"/>
          <p:cNvSpPr/>
          <p:nvPr/>
        </p:nvSpPr>
        <p:spPr bwMode="auto">
          <a:xfrm>
            <a:off x="8690549" y="2234263"/>
            <a:ext cx="2088232" cy="557399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t" anchorCtr="0">
            <a:normAutofit fontScale="9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Please replace the text content, modify the text content, or copy your content directly to this point.</a:t>
            </a:r>
            <a:endParaRPr lang="zh-CN" altLang="en-US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6" name="iśḻíḑè"/>
          <p:cNvSpPr txBox="1"/>
          <p:nvPr/>
        </p:nvSpPr>
        <p:spPr bwMode="auto">
          <a:xfrm>
            <a:off x="8690549" y="1883124"/>
            <a:ext cx="2088232" cy="351139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</a:t>
            </a:r>
            <a:r>
              <a:rPr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itle content</a:t>
            </a:r>
            <a:endParaRPr lang="en-US" altLang="zh-CN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8" name="文本框 11"/>
          <p:cNvSpPr txBox="1">
            <a:spLocks noChangeArrowheads="1"/>
          </p:cNvSpPr>
          <p:nvPr/>
        </p:nvSpPr>
        <p:spPr bwMode="auto">
          <a:xfrm>
            <a:off x="1468755" y="98425"/>
            <a:ext cx="4079240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fr-FR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PART 2: Objectifs du projet</a:t>
            </a:r>
            <a:endParaRPr lang="fr-FR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00" name="Zone de texte 99"/>
          <p:cNvSpPr txBox="1"/>
          <p:nvPr/>
        </p:nvSpPr>
        <p:spPr>
          <a:xfrm>
            <a:off x="619760" y="2234565"/>
            <a:ext cx="909828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449580"/>
            <a:r>
              <a:rPr lang="en-US" sz="2400" b="0">
                <a:latin typeface="Book Antiqua" panose="02040602050305030304" charset="0"/>
                <a:cs typeface="Book Antiqua" panose="02040602050305030304" charset="0"/>
              </a:rPr>
              <a:t>A travers ce projet  nous visons à pouvoir :</a:t>
            </a:r>
            <a:endParaRPr lang="en-US" sz="2400" b="0">
              <a:latin typeface="Book Antiqua" panose="02040602050305030304" charset="0"/>
              <a:cs typeface="Book Antiqua" panose="02040602050305030304" charset="0"/>
            </a:endParaRPr>
          </a:p>
          <a:p>
            <a:pPr indent="449580"/>
            <a:endParaRPr lang="en-US" altLang="en-US" sz="2400" b="0">
              <a:latin typeface="Book Antiqua" panose="02040602050305030304" charset="0"/>
              <a:cs typeface="Book Antiqua" panose="02040602050305030304" charset="0"/>
            </a:endParaRPr>
          </a:p>
          <a:p>
            <a:pPr lvl="1" indent="449580"/>
            <a:r>
              <a:rPr lang="fr-FR" altLang="en-US" sz="2400" b="0">
                <a:latin typeface="Book Antiqua" panose="02040602050305030304" charset="0"/>
                <a:cs typeface="Book Antiqua" panose="02040602050305030304" charset="0"/>
              </a:rPr>
              <a:t>-P</a:t>
            </a:r>
            <a:r>
              <a:rPr lang="en-US" sz="2400" b="0">
                <a:latin typeface="Book Antiqua" panose="02040602050305030304" charset="0"/>
                <a:cs typeface="Book Antiqua" panose="02040602050305030304" charset="0"/>
              </a:rPr>
              <a:t>ermettre aux parents de mieux encadrer leurs enfants</a:t>
            </a:r>
            <a:r>
              <a:rPr lang="fr-FR" altLang="en-US" sz="2400" b="0">
                <a:latin typeface="Book Antiqua" panose="02040602050305030304" charset="0"/>
                <a:cs typeface="Book Antiqua" panose="02040602050305030304" charset="0"/>
              </a:rPr>
              <a:t>;</a:t>
            </a:r>
            <a:endParaRPr lang="fr-FR" altLang="en-US" sz="2400" b="0">
              <a:latin typeface="Book Antiqua" panose="02040602050305030304" charset="0"/>
              <a:cs typeface="Book Antiqua" panose="02040602050305030304" charset="0"/>
            </a:endParaRPr>
          </a:p>
          <a:p>
            <a:pPr lvl="1" indent="449580"/>
            <a:endParaRPr lang="fr-FR" altLang="en-US" sz="2400" b="0">
              <a:latin typeface="Book Antiqua" panose="02040602050305030304" charset="0"/>
              <a:cs typeface="Book Antiqua" panose="02040602050305030304" charset="0"/>
            </a:endParaRPr>
          </a:p>
          <a:p>
            <a:pPr lvl="1" indent="449580"/>
            <a:r>
              <a:rPr lang="fr-FR" altLang="en-US" sz="2400" b="0">
                <a:latin typeface="Book Antiqua" panose="02040602050305030304" charset="0"/>
                <a:cs typeface="Book Antiqua" panose="02040602050305030304" charset="0"/>
              </a:rPr>
              <a:t>-Donner une chance équitable à tous;</a:t>
            </a:r>
            <a:endParaRPr lang="fr-FR" altLang="en-US" sz="2400" b="0">
              <a:latin typeface="Book Antiqua" panose="02040602050305030304" charset="0"/>
              <a:cs typeface="Book Antiqua" panose="02040602050305030304" charset="0"/>
            </a:endParaRPr>
          </a:p>
          <a:p>
            <a:pPr lvl="1" indent="449580"/>
            <a:endParaRPr lang="fr-FR" altLang="en-US" sz="2400" b="0">
              <a:latin typeface="Book Antiqua" panose="02040602050305030304" charset="0"/>
              <a:cs typeface="Book Antiqua" panose="02040602050305030304" charset="0"/>
            </a:endParaRPr>
          </a:p>
          <a:p>
            <a:pPr lvl="1" indent="449580"/>
            <a:r>
              <a:rPr lang="fr-FR" altLang="en-US" sz="2400" b="0">
                <a:latin typeface="Book Antiqua" panose="02040602050305030304" charset="0"/>
                <a:cs typeface="Book Antiqua" panose="02040602050305030304" charset="0"/>
              </a:rPr>
              <a:t>-A</a:t>
            </a:r>
            <a:r>
              <a:rPr lang="en-US" sz="2400" b="0">
                <a:latin typeface="Book Antiqua" panose="02040602050305030304" charset="0"/>
                <a:cs typeface="Book Antiqua" panose="02040602050305030304" charset="0"/>
              </a:rPr>
              <a:t>ider l’élève dans son cursus scolaire</a:t>
            </a:r>
            <a:r>
              <a:rPr lang="fr-FR" altLang="en-US" sz="2400" b="0">
                <a:latin typeface="Book Antiqua" panose="02040602050305030304" charset="0"/>
                <a:cs typeface="Book Antiqua" panose="02040602050305030304" charset="0"/>
              </a:rPr>
              <a:t>;</a:t>
            </a:r>
            <a:endParaRPr lang="fr-FR" altLang="en-US" sz="2400" b="0">
              <a:latin typeface="Book Antiqua" panose="02040602050305030304" charset="0"/>
              <a:cs typeface="Book Antiqua" panose="02040602050305030304" charset="0"/>
            </a:endParaRPr>
          </a:p>
          <a:p>
            <a:pPr lvl="1" indent="449580"/>
            <a:endParaRPr lang="fr-FR" altLang="en-US" sz="2400" b="0">
              <a:latin typeface="Book Antiqua" panose="02040602050305030304" charset="0"/>
              <a:cs typeface="Book Antiqua" panose="02040602050305030304" charset="0"/>
            </a:endParaRPr>
          </a:p>
          <a:p>
            <a:pPr lvl="1" indent="449580"/>
            <a:r>
              <a:rPr lang="fr-FR" altLang="en-US" sz="2400" b="0">
                <a:latin typeface="Book Antiqua" panose="02040602050305030304" charset="0"/>
                <a:cs typeface="Book Antiqua" panose="02040602050305030304" charset="0"/>
              </a:rPr>
              <a:t>-A</a:t>
            </a:r>
            <a:r>
              <a:rPr lang="en-US" sz="2400" b="0">
                <a:latin typeface="Book Antiqua" panose="02040602050305030304" charset="0"/>
                <a:cs typeface="Book Antiqua" panose="02040602050305030304" charset="0"/>
              </a:rPr>
              <a:t>ugmenter le taux de réussite</a:t>
            </a:r>
            <a:r>
              <a:rPr lang="fr-FR" altLang="en-US" sz="2400" b="0">
                <a:latin typeface="Book Antiqua" panose="02040602050305030304" charset="0"/>
                <a:cs typeface="Book Antiqua" panose="02040602050305030304" charset="0"/>
              </a:rPr>
              <a:t>;</a:t>
            </a:r>
            <a:endParaRPr lang="fr-FR" altLang="en-US" sz="2400" b="0">
              <a:latin typeface="Book Antiqua" panose="02040602050305030304" charset="0"/>
              <a:cs typeface="Book Antiqua" panose="02040602050305030304" charset="0"/>
            </a:endParaRPr>
          </a:p>
        </p:txBody>
      </p:sp>
      <p:sp>
        <p:nvSpPr>
          <p:cNvPr id="2" name="Zone de texte 1"/>
          <p:cNvSpPr txBox="1"/>
          <p:nvPr/>
        </p:nvSpPr>
        <p:spPr>
          <a:xfrm>
            <a:off x="1097280" y="1295400"/>
            <a:ext cx="3108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3200" b="1" i="1">
                <a:latin typeface="Times New Roman" panose="02020603050405020304" charset="0"/>
                <a:cs typeface="Times New Roman" panose="02020603050405020304" charset="0"/>
              </a:rPr>
              <a:t>Que visons-nous ?</a:t>
            </a:r>
            <a:endParaRPr lang="fr-FR" altLang="en-US" sz="3200" b="1" i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íŝḷíḋê"/>
          <p:cNvSpPr/>
          <p:nvPr/>
        </p:nvSpPr>
        <p:spPr bwMode="auto"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3" name="任意多边形: 形状 22"/>
          <p:cNvSpPr/>
          <p:nvPr/>
        </p:nvSpPr>
        <p:spPr bwMode="auto">
          <a:xfrm>
            <a:off x="8689495" y="4121323"/>
            <a:ext cx="1552458" cy="1538441"/>
          </a:xfrm>
          <a:custGeom>
            <a:avLst/>
            <a:gdLst>
              <a:gd name="connsiteX0" fmla="*/ 1352399 w 1552458"/>
              <a:gd name="connsiteY0" fmla="*/ 0 h 1538441"/>
              <a:gd name="connsiteX1" fmla="*/ 1385538 w 1552458"/>
              <a:gd name="connsiteY1" fmla="*/ 60483 h 1538441"/>
              <a:gd name="connsiteX2" fmla="*/ 1552458 w 1552458"/>
              <a:gd name="connsiteY2" fmla="*/ 787388 h 1538441"/>
              <a:gd name="connsiteX3" fmla="*/ 1385538 w 1552458"/>
              <a:gd name="connsiteY3" fmla="*/ 1514293 h 1538441"/>
              <a:gd name="connsiteX4" fmla="*/ 1372307 w 1552458"/>
              <a:gd name="connsiteY4" fmla="*/ 1538441 h 1538441"/>
              <a:gd name="connsiteX5" fmla="*/ 0 w 1552458"/>
              <a:gd name="connsiteY5" fmla="*/ 766518 h 1538441"/>
              <a:gd name="connsiteX6" fmla="*/ 1352399 w 1552458"/>
              <a:gd name="connsiteY6" fmla="*/ 0 h 153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2458" h="1538441">
                <a:moveTo>
                  <a:pt x="1352399" y="0"/>
                </a:moveTo>
                <a:lnTo>
                  <a:pt x="1385538" y="60483"/>
                </a:lnTo>
                <a:cubicBezTo>
                  <a:pt x="1493022" y="283905"/>
                  <a:pt x="1552458" y="529544"/>
                  <a:pt x="1552458" y="787388"/>
                </a:cubicBezTo>
                <a:cubicBezTo>
                  <a:pt x="1552458" y="1045232"/>
                  <a:pt x="1493022" y="1290872"/>
                  <a:pt x="1385538" y="1514293"/>
                </a:cubicBezTo>
                <a:lnTo>
                  <a:pt x="1372307" y="1538441"/>
                </a:lnTo>
                <a:lnTo>
                  <a:pt x="0" y="766518"/>
                </a:lnTo>
                <a:lnTo>
                  <a:pt x="135239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 bwMode="auto">
          <a:xfrm>
            <a:off x="10031046" y="4101524"/>
            <a:ext cx="25395" cy="19798"/>
          </a:xfrm>
          <a:custGeom>
            <a:avLst/>
            <a:gdLst>
              <a:gd name="connsiteX0" fmla="*/ 0 w 25395"/>
              <a:gd name="connsiteY0" fmla="*/ 0 h 19798"/>
              <a:gd name="connsiteX1" fmla="*/ 25395 w 25395"/>
              <a:gd name="connsiteY1" fmla="*/ 11553 h 19798"/>
              <a:gd name="connsiteX2" fmla="*/ 10848 w 25395"/>
              <a:gd name="connsiteY2" fmla="*/ 19798 h 19798"/>
              <a:gd name="connsiteX3" fmla="*/ 0 w 25395"/>
              <a:gd name="connsiteY3" fmla="*/ 0 h 1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5" h="19798">
                <a:moveTo>
                  <a:pt x="0" y="0"/>
                </a:moveTo>
                <a:lnTo>
                  <a:pt x="25395" y="11553"/>
                </a:lnTo>
                <a:lnTo>
                  <a:pt x="10848" y="197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wrap="square" anchor="ctr">
            <a:noAutofit/>
          </a:bodyPr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" name="ïṡḷïḋè"/>
          <p:cNvSpPr/>
          <p:nvPr/>
        </p:nvSpPr>
        <p:spPr bwMode="auto">
          <a:xfrm>
            <a:off x="7914050" y="5023584"/>
            <a:ext cx="2574915" cy="1834415"/>
          </a:xfrm>
          <a:custGeom>
            <a:avLst/>
            <a:gdLst>
              <a:gd name="connsiteX0" fmla="*/ 0 w 2574915"/>
              <a:gd name="connsiteY0" fmla="*/ 0 h 1834415"/>
              <a:gd name="connsiteX1" fmla="*/ 2574915 w 2574915"/>
              <a:gd name="connsiteY1" fmla="*/ 1834415 h 1834415"/>
              <a:gd name="connsiteX2" fmla="*/ 1733481 w 2574915"/>
              <a:gd name="connsiteY2" fmla="*/ 1834415 h 183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4915" h="1834415">
                <a:moveTo>
                  <a:pt x="0" y="0"/>
                </a:moveTo>
                <a:lnTo>
                  <a:pt x="2574915" y="1834415"/>
                </a:lnTo>
                <a:lnTo>
                  <a:pt x="1733481" y="18344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0" name="ïṣlïďé"/>
          <p:cNvSpPr/>
          <p:nvPr/>
        </p:nvSpPr>
        <p:spPr bwMode="auto">
          <a:xfrm>
            <a:off x="27942" y="8891"/>
            <a:ext cx="10056439" cy="6857999"/>
          </a:xfrm>
          <a:custGeom>
            <a:avLst/>
            <a:gdLst>
              <a:gd name="connsiteX0" fmla="*/ 0 w 10056439"/>
              <a:gd name="connsiteY0" fmla="*/ 0 h 6857999"/>
              <a:gd name="connsiteX1" fmla="*/ 1015097 w 10056439"/>
              <a:gd name="connsiteY1" fmla="*/ 1 h 6857999"/>
              <a:gd name="connsiteX2" fmla="*/ 10056439 w 10056439"/>
              <a:gd name="connsiteY2" fmla="*/ 4113076 h 6857999"/>
              <a:gd name="connsiteX3" fmla="*/ 5213457 w 10056439"/>
              <a:gd name="connsiteY3" fmla="*/ 6857999 h 6857999"/>
              <a:gd name="connsiteX4" fmla="*/ 1672112 w 10056439"/>
              <a:gd name="connsiteY4" fmla="*/ 6857999 h 6857999"/>
              <a:gd name="connsiteX5" fmla="*/ 0 w 10056439"/>
              <a:gd name="connsiteY5" fmla="*/ 39078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6439" h="6857999">
                <a:moveTo>
                  <a:pt x="0" y="0"/>
                </a:moveTo>
                <a:lnTo>
                  <a:pt x="1015097" y="1"/>
                </a:lnTo>
                <a:lnTo>
                  <a:pt x="10056439" y="4113076"/>
                </a:lnTo>
                <a:lnTo>
                  <a:pt x="5213457" y="6857999"/>
                </a:lnTo>
                <a:lnTo>
                  <a:pt x="1672112" y="6857999"/>
                </a:lnTo>
                <a:lnTo>
                  <a:pt x="0" y="3907822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4085" y="3068320"/>
            <a:ext cx="8187690" cy="1863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fr-FR" altLang="zh-CN" sz="48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Exigences matérielles </a:t>
            </a:r>
            <a:endParaRPr lang="fr-FR" altLang="zh-CN" sz="48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ctr" fontAlgn="base">
              <a:lnSpc>
                <a:spcPct val="120000"/>
              </a:lnSpc>
            </a:pPr>
            <a:r>
              <a:rPr lang="fr-FR" altLang="zh-CN" sz="48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et logicielles</a:t>
            </a:r>
            <a:endParaRPr lang="fr-FR" altLang="zh-CN" sz="48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27407" y="3998428"/>
            <a:ext cx="5171615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84582" y="2622617"/>
            <a:ext cx="640080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1">
              <a:spcBef>
                <a:spcPct val="0"/>
              </a:spcBef>
            </a:pPr>
            <a:endParaRPr lang="en-US" altLang="zh-C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" name="矩形 10"/>
          <p:cNvSpPr/>
          <p:nvPr/>
        </p:nvSpPr>
        <p:spPr>
          <a:xfrm>
            <a:off x="1045062" y="2178538"/>
            <a:ext cx="2475865" cy="108839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base">
              <a:lnSpc>
                <a:spcPct val="120000"/>
              </a:lnSpc>
            </a:pPr>
            <a:r>
              <a:rPr lang="fr-FR" altLang="zh-CN" sz="54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PART 3</a:t>
            </a:r>
            <a:endParaRPr lang="fr-FR" altLang="zh-CN" sz="54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drape"/>
      </p:transition>
    </mc:Choice>
    <mc:Fallback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íṥļíḓè"/>
          <p:cNvSpPr/>
          <p:nvPr/>
        </p:nvSpPr>
        <p:spPr>
          <a:xfrm>
            <a:off x="1144905" y="921385"/>
            <a:ext cx="241300" cy="542925"/>
          </a:xfrm>
          <a:prstGeom prst="rect">
            <a:avLst/>
          </a:prstGeom>
          <a:solidFill>
            <a:schemeClr val="tx1">
              <a:alpha val="7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1" name="íš1ïḍe"/>
          <p:cNvSpPr txBox="1"/>
          <p:nvPr/>
        </p:nvSpPr>
        <p:spPr bwMode="auto">
          <a:xfrm>
            <a:off x="1462405" y="921385"/>
            <a:ext cx="3808730" cy="54292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noAutofit/>
          </a:bodyPr>
          <a:lstStyle/>
          <a:p>
            <a:pPr>
              <a:spcBef>
                <a:spcPct val="0"/>
              </a:spcBef>
            </a:pPr>
            <a:r>
              <a:rPr lang="fr-FR" altLang="zh-CN" sz="2800" b="1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1-Exigences matérielles</a:t>
            </a:r>
            <a:endParaRPr lang="fr-FR" altLang="zh-CN" sz="2800" b="1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3" name="íṡ1iḋé"/>
          <p:cNvSpPr/>
          <p:nvPr/>
        </p:nvSpPr>
        <p:spPr bwMode="auto">
          <a:xfrm>
            <a:off x="7445719" y="1755845"/>
            <a:ext cx="964142" cy="10096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normAutofit fontScale="92500"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34</a:t>
            </a:r>
            <a:endParaRPr lang="en-US" altLang="zh-CN" sz="6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4" name="ïSļídè"/>
          <p:cNvSpPr/>
          <p:nvPr/>
        </p:nvSpPr>
        <p:spPr bwMode="auto">
          <a:xfrm>
            <a:off x="8232722" y="1935233"/>
            <a:ext cx="365125" cy="4921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normAutofit fontScale="62500"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%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íṣľïḓè"/>
          <p:cNvSpPr/>
          <p:nvPr/>
        </p:nvSpPr>
        <p:spPr bwMode="auto">
          <a:xfrm>
            <a:off x="8690549" y="2234263"/>
            <a:ext cx="2088232" cy="557399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t" anchorCtr="0">
            <a:normAutofit fontScale="9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Please replace the text content, modify the text content, or copy your content directly to this point.</a:t>
            </a:r>
            <a:endParaRPr lang="zh-CN" altLang="en-US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8" name="文本框 11"/>
          <p:cNvSpPr txBox="1">
            <a:spLocks noChangeArrowheads="1"/>
          </p:cNvSpPr>
          <p:nvPr/>
        </p:nvSpPr>
        <p:spPr bwMode="auto">
          <a:xfrm>
            <a:off x="1468755" y="141605"/>
            <a:ext cx="4302125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fr-FR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PART 3: Exigences</a:t>
            </a:r>
            <a:endParaRPr lang="fr-FR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2" name="íš1ïḍe"/>
          <p:cNvSpPr txBox="1"/>
          <p:nvPr/>
        </p:nvSpPr>
        <p:spPr bwMode="auto">
          <a:xfrm>
            <a:off x="1152525" y="1710055"/>
            <a:ext cx="8307705" cy="348424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noAutofit/>
          </a:bodyPr>
          <a:p>
            <a:pPr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Comme ressources materielles nous auront besoin de: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-Ordinateurs(core i5 minimum 2,3Ghz, 8Go de RAM, epace de stockage 320 Go minimum (HDD ou SSD),carte graphique standard,...);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-Smartphone(Android version 10,3Go RAm, 32 ou 64 Go ROM,CPU 2Ghz... );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-Serveur physique(routeurs,...);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-Receuil d’exercices dans chaque matière et à chaque niveaux scolaires;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íṥļíḓè"/>
          <p:cNvSpPr/>
          <p:nvPr/>
        </p:nvSpPr>
        <p:spPr>
          <a:xfrm>
            <a:off x="1144905" y="921385"/>
            <a:ext cx="241300" cy="542925"/>
          </a:xfrm>
          <a:prstGeom prst="rect">
            <a:avLst/>
          </a:prstGeom>
          <a:solidFill>
            <a:schemeClr val="tx1">
              <a:alpha val="7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1" name="íš1ïḍe"/>
          <p:cNvSpPr txBox="1"/>
          <p:nvPr/>
        </p:nvSpPr>
        <p:spPr bwMode="auto">
          <a:xfrm>
            <a:off x="1462405" y="921385"/>
            <a:ext cx="3808730" cy="54292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noAutofit/>
          </a:bodyPr>
          <a:lstStyle/>
          <a:p>
            <a:pPr>
              <a:spcBef>
                <a:spcPct val="0"/>
              </a:spcBef>
            </a:pPr>
            <a:r>
              <a:rPr lang="fr-FR" altLang="zh-CN" sz="2800" b="1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2-Exigences logicielles</a:t>
            </a:r>
            <a:endParaRPr lang="fr-FR" altLang="zh-CN" sz="2800" b="1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3" name="íṡ1iḋé"/>
          <p:cNvSpPr/>
          <p:nvPr/>
        </p:nvSpPr>
        <p:spPr bwMode="auto">
          <a:xfrm>
            <a:off x="7445719" y="1755845"/>
            <a:ext cx="964142" cy="10096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normAutofit fontScale="92500"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34</a:t>
            </a:r>
            <a:endParaRPr lang="en-US" altLang="zh-CN" sz="6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4" name="ïSļídè"/>
          <p:cNvSpPr/>
          <p:nvPr/>
        </p:nvSpPr>
        <p:spPr bwMode="auto">
          <a:xfrm>
            <a:off x="8232722" y="1935233"/>
            <a:ext cx="365125" cy="4921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normAutofit fontScale="62500"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%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íṣľïḓè"/>
          <p:cNvSpPr/>
          <p:nvPr/>
        </p:nvSpPr>
        <p:spPr bwMode="auto">
          <a:xfrm>
            <a:off x="8690549" y="2234263"/>
            <a:ext cx="2088232" cy="557399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t" anchorCtr="0">
            <a:normAutofit fontScale="9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Please replace the text content, modify the text content, or copy your content directly to this point.</a:t>
            </a:r>
            <a:endParaRPr lang="zh-CN" altLang="en-US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8" name="文本框 11"/>
          <p:cNvSpPr txBox="1">
            <a:spLocks noChangeArrowheads="1"/>
          </p:cNvSpPr>
          <p:nvPr/>
        </p:nvSpPr>
        <p:spPr bwMode="auto">
          <a:xfrm>
            <a:off x="1468755" y="141605"/>
            <a:ext cx="4302125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fr-FR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PART 3: Exigences</a:t>
            </a:r>
            <a:endParaRPr lang="fr-FR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2" name="íš1ïḍe"/>
          <p:cNvSpPr txBox="1"/>
          <p:nvPr/>
        </p:nvSpPr>
        <p:spPr bwMode="auto">
          <a:xfrm>
            <a:off x="1144905" y="1710055"/>
            <a:ext cx="8652510" cy="324421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noAutofit/>
          </a:bodyPr>
          <a:p>
            <a:pPr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Comme ressources logicielles nous auront besoin de: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-Editeur de text(Visual Studio Code, Sublime text, ...) ;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-Langage de programmation(PHP-Symfony,...);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-Framework coté mobile(flutter);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-Serveur de base de données(Mysql, ...);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-Serveur d’application(Apache,...);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-Service d’hébergement(GitHub);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-Gestionnaire de tâche(Trello);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-Editeur de diagramme(WonderShare EdrawMax, Power AMC);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LIDE.DIAGRAM" val="282052"/>
</p:tagLst>
</file>

<file path=ppt/tags/tag2.xml><?xml version="1.0" encoding="utf-8"?>
<p:tagLst xmlns:p="http://schemas.openxmlformats.org/presentationml/2006/main">
  <p:tag name="ISLIDE.DIAGRAM" val="282052"/>
</p:tagLst>
</file>

<file path=ppt/tags/tag3.xml><?xml version="1.0" encoding="utf-8"?>
<p:tagLst xmlns:p="http://schemas.openxmlformats.org/presentationml/2006/main">
  <p:tag name="ISLIDE.DIAGRAM" val="282052"/>
</p:tagLst>
</file>

<file path=ppt/tags/tag4.xml><?xml version="1.0" encoding="utf-8"?>
<p:tagLst xmlns:p="http://schemas.openxmlformats.org/presentationml/2006/main">
  <p:tag name="ISLIDE.DIAGRAM" val="282052"/>
</p:tagLst>
</file>

<file path=ppt/tags/tag5.xml><?xml version="1.0" encoding="utf-8"?>
<p:tagLst xmlns:p="http://schemas.openxmlformats.org/presentationml/2006/main">
  <p:tag name="ISLIDE.DIAGRAM" val="282052"/>
</p:tagLst>
</file>

<file path=ppt/tags/tag6.xml><?xml version="1.0" encoding="utf-8"?>
<p:tagLst xmlns:p="http://schemas.openxmlformats.org/presentationml/2006/main">
  <p:tag name="ISLIDE.DIAGRAM" val="282052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ISPRING_PRESENTATION_TITLE" val="几何"/>
</p:tagLst>
</file>

<file path=ppt/theme/theme1.xml><?xml version="1.0" encoding="utf-8"?>
<a:theme xmlns:a="http://schemas.openxmlformats.org/drawingml/2006/main" name="Office 主题">
  <a:themeElements>
    <a:clrScheme name="自定义 92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48516B"/>
      </a:accent1>
      <a:accent2>
        <a:srgbClr val="B17E46"/>
      </a:accent2>
      <a:accent3>
        <a:srgbClr val="B17E46"/>
      </a:accent3>
      <a:accent4>
        <a:srgbClr val="595959"/>
      </a:accent4>
      <a:accent5>
        <a:srgbClr val="7F7F7F"/>
      </a:accent5>
      <a:accent6>
        <a:srgbClr val="48516B"/>
      </a:accent6>
      <a:hlink>
        <a:srgbClr val="B17E46"/>
      </a:hlink>
      <a:folHlink>
        <a:srgbClr val="9F6715"/>
      </a:folHlink>
    </a:clrScheme>
    <a:fontScheme name="思源黑体">
      <a:majorFont>
        <a:latin typeface="思源黑体 CN Heavy"/>
        <a:ea typeface="思源黑体"/>
        <a:cs typeface=""/>
      </a:majorFont>
      <a:minorFont>
        <a:latin typeface="思源黑体"/>
        <a:ea typeface="思源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2708</Words>
  <Application>WPS Presentation</Application>
  <PresentationFormat>宽屏</PresentationFormat>
  <Paragraphs>162</Paragraphs>
  <Slides>20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SimSun</vt:lpstr>
      <vt:lpstr>Wingdings</vt:lpstr>
      <vt:lpstr>Calibri</vt:lpstr>
      <vt:lpstr>思源黑体</vt:lpstr>
      <vt:lpstr>Times New Roman</vt:lpstr>
      <vt:lpstr>Californian FB</vt:lpstr>
      <vt:lpstr>Arial Nova</vt:lpstr>
      <vt:lpstr>Bookman Old Style</vt:lpstr>
      <vt:lpstr>Segoe Print</vt:lpstr>
      <vt:lpstr>Book Antiqua</vt:lpstr>
      <vt:lpstr>Microsoft YaHei</vt:lpstr>
      <vt:lpstr>Arial Unicode MS</vt:lpstr>
      <vt:lpstr>Office 主题</vt:lpstr>
      <vt:lpstr>MEMBRES: AWLISHIE Harmony Stella TOVIAWOU Kplola Crépin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几何</dc:title>
  <dc:creator>小鹿ppt;Http://pptx.taobao.com</dc:creator>
  <dc:description>小鹿ppt ； Http://pptx.taobao.com</dc:description>
  <dc:subject>小鹿ppt ； Http://pptx.taobao.com</dc:subject>
  <cp:lastModifiedBy>Stella Awlishie</cp:lastModifiedBy>
  <cp:revision>162</cp:revision>
  <dcterms:created xsi:type="dcterms:W3CDTF">2017-04-26T04:27:00Z</dcterms:created>
  <dcterms:modified xsi:type="dcterms:W3CDTF">2022-06-15T18:48:30Z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1036-11.2.0.11156</vt:lpwstr>
  </property>
  <property fmtid="{D5CDD505-2E9C-101B-9397-08002B2CF9AE}" pid="3" name="ICV">
    <vt:lpwstr>09AE0A0D3B564F19BA9A010C11E78C06</vt:lpwstr>
  </property>
</Properties>
</file>